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4"/>
  </p:sldMasterIdLst>
  <p:notesMasterIdLst>
    <p:notesMasterId r:id="rId53"/>
  </p:notesMasterIdLst>
  <p:sldIdLst>
    <p:sldId id="256" r:id="rId5"/>
    <p:sldId id="257" r:id="rId6"/>
    <p:sldId id="258" r:id="rId7"/>
    <p:sldId id="259" r:id="rId8"/>
    <p:sldId id="260" r:id="rId9"/>
    <p:sldId id="279" r:id="rId10"/>
    <p:sldId id="2142532315" r:id="rId11"/>
    <p:sldId id="2142532316" r:id="rId12"/>
    <p:sldId id="2142532317" r:id="rId13"/>
    <p:sldId id="2142532318" r:id="rId14"/>
    <p:sldId id="2142532319" r:id="rId15"/>
    <p:sldId id="2142532330" r:id="rId16"/>
    <p:sldId id="2142532331" r:id="rId17"/>
    <p:sldId id="2142532332" r:id="rId18"/>
    <p:sldId id="2142532333" r:id="rId19"/>
    <p:sldId id="2142532334" r:id="rId20"/>
    <p:sldId id="2142532335" r:id="rId21"/>
    <p:sldId id="2142532336" r:id="rId22"/>
    <p:sldId id="2142532337" r:id="rId23"/>
    <p:sldId id="2142532338" r:id="rId24"/>
    <p:sldId id="2142532339" r:id="rId25"/>
    <p:sldId id="2142532340" r:id="rId26"/>
    <p:sldId id="2142532329" r:id="rId27"/>
    <p:sldId id="315" r:id="rId28"/>
    <p:sldId id="261" r:id="rId29"/>
    <p:sldId id="2277" r:id="rId30"/>
    <p:sldId id="2278" r:id="rId31"/>
    <p:sldId id="2648" r:id="rId32"/>
    <p:sldId id="2142532309" r:id="rId33"/>
    <p:sldId id="2142532310" r:id="rId34"/>
    <p:sldId id="262" r:id="rId35"/>
    <p:sldId id="263" r:id="rId36"/>
    <p:sldId id="264" r:id="rId37"/>
    <p:sldId id="266" r:id="rId38"/>
    <p:sldId id="267" r:id="rId39"/>
    <p:sldId id="278" r:id="rId40"/>
    <p:sldId id="269" r:id="rId41"/>
    <p:sldId id="270" r:id="rId42"/>
    <p:sldId id="1008" r:id="rId43"/>
    <p:sldId id="2142532328" r:id="rId44"/>
    <p:sldId id="1012" r:id="rId45"/>
    <p:sldId id="1011" r:id="rId46"/>
    <p:sldId id="271" r:id="rId47"/>
    <p:sldId id="272" r:id="rId48"/>
    <p:sldId id="273" r:id="rId49"/>
    <p:sldId id="275" r:id="rId50"/>
    <p:sldId id="276" r:id="rId51"/>
    <p:sldId id="277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Gill Sans" panose="020B0502020104020203" pitchFamily="34" charset="-79"/>
      <p:regular r:id="rId58"/>
      <p:bold r:id="rId59"/>
    </p:embeddedFont>
    <p:embeddedFont>
      <p:font typeface="IBM Plex Sans" panose="020B05030502030002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C8EA8-256F-423D-B636-5BCF76E42F7D}" v="2" dt="2020-05-27T10:35:02.579"/>
  </p1510:revLst>
</p1510:revInfo>
</file>

<file path=ppt/tableStyles.xml><?xml version="1.0" encoding="utf-8"?>
<a:tblStyleLst xmlns:a="http://schemas.openxmlformats.org/drawingml/2006/main" def="{FAE9D7D4-FCE9-4A55-8185-6E2795874F8A}">
  <a:tblStyle styleId="{FAE9D7D4-FCE9-4A55-8185-6E2795874F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825" autoAdjust="0"/>
  </p:normalViewPr>
  <p:slideViewPr>
    <p:cSldViewPr snapToGrid="0">
      <p:cViewPr varScale="1">
        <p:scale>
          <a:sx n="148" d="100"/>
          <a:sy n="14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Fandel" userId="ace4e4fa-0a33-49a6-8412-272944495898" providerId="ADAL" clId="{1C8C8EA8-256F-423D-B636-5BCF76E42F7D}"/>
    <pc:docChg chg="custSel modSld">
      <pc:chgData name="Peter Fandel" userId="ace4e4fa-0a33-49a6-8412-272944495898" providerId="ADAL" clId="{1C8C8EA8-256F-423D-B636-5BCF76E42F7D}" dt="2020-05-27T10:43:28.302" v="154" actId="20577"/>
      <pc:docMkLst>
        <pc:docMk/>
      </pc:docMkLst>
      <pc:sldChg chg="addSp delSp modSp">
        <pc:chgData name="Peter Fandel" userId="ace4e4fa-0a33-49a6-8412-272944495898" providerId="ADAL" clId="{1C8C8EA8-256F-423D-B636-5BCF76E42F7D}" dt="2020-05-27T10:35:22.726" v="8" actId="478"/>
        <pc:sldMkLst>
          <pc:docMk/>
          <pc:sldMk cId="0" sldId="279"/>
        </pc:sldMkLst>
        <pc:picChg chg="add mod ord">
          <ac:chgData name="Peter Fandel" userId="ace4e4fa-0a33-49a6-8412-272944495898" providerId="ADAL" clId="{1C8C8EA8-256F-423D-B636-5BCF76E42F7D}" dt="2020-05-27T10:35:20.684" v="7" actId="167"/>
          <ac:picMkLst>
            <pc:docMk/>
            <pc:sldMk cId="0" sldId="279"/>
            <ac:picMk id="3" creationId="{BD2DB529-3C65-4940-970A-2EDB5F4A9621}"/>
          </ac:picMkLst>
        </pc:picChg>
        <pc:picChg chg="add del">
          <ac:chgData name="Peter Fandel" userId="ace4e4fa-0a33-49a6-8412-272944495898" providerId="ADAL" clId="{1C8C8EA8-256F-423D-B636-5BCF76E42F7D}" dt="2020-05-27T10:35:22.726" v="8" actId="478"/>
          <ac:picMkLst>
            <pc:docMk/>
            <pc:sldMk cId="0" sldId="279"/>
            <ac:picMk id="5" creationId="{0FEEDE61-F27F-4B3B-A7F3-57841F537E16}"/>
          </ac:picMkLst>
        </pc:picChg>
      </pc:sldChg>
      <pc:sldChg chg="modSp">
        <pc:chgData name="Peter Fandel" userId="ace4e4fa-0a33-49a6-8412-272944495898" providerId="ADAL" clId="{1C8C8EA8-256F-423D-B636-5BCF76E42F7D}" dt="2020-05-27T10:39:20.080" v="19" actId="14100"/>
        <pc:sldMkLst>
          <pc:docMk/>
          <pc:sldMk cId="3925123488" sldId="1008"/>
        </pc:sldMkLst>
        <pc:spChg chg="mod">
          <ac:chgData name="Peter Fandel" userId="ace4e4fa-0a33-49a6-8412-272944495898" providerId="ADAL" clId="{1C8C8EA8-256F-423D-B636-5BCF76E42F7D}" dt="2020-05-27T10:39:20.080" v="19" actId="14100"/>
          <ac:spMkLst>
            <pc:docMk/>
            <pc:sldMk cId="3925123488" sldId="1008"/>
            <ac:spMk id="8" creationId="{253C2DE9-0E65-4568-A249-0AD2B67EEA4F}"/>
          </ac:spMkLst>
        </pc:spChg>
        <pc:spChg chg="mod">
          <ac:chgData name="Peter Fandel" userId="ace4e4fa-0a33-49a6-8412-272944495898" providerId="ADAL" clId="{1C8C8EA8-256F-423D-B636-5BCF76E42F7D}" dt="2020-05-27T10:39:14.633" v="18" actId="14100"/>
          <ac:spMkLst>
            <pc:docMk/>
            <pc:sldMk cId="3925123488" sldId="1008"/>
            <ac:spMk id="10" creationId="{65C8EA7E-549E-49BE-AAED-C0A1DEBA405E}"/>
          </ac:spMkLst>
        </pc:spChg>
      </pc:sldChg>
      <pc:sldChg chg="modSp">
        <pc:chgData name="Peter Fandel" userId="ace4e4fa-0a33-49a6-8412-272944495898" providerId="ADAL" clId="{1C8C8EA8-256F-423D-B636-5BCF76E42F7D}" dt="2020-05-27T10:43:28.302" v="154" actId="20577"/>
        <pc:sldMkLst>
          <pc:docMk/>
          <pc:sldMk cId="714827451" sldId="1012"/>
        </pc:sldMkLst>
        <pc:spChg chg="mod">
          <ac:chgData name="Peter Fandel" userId="ace4e4fa-0a33-49a6-8412-272944495898" providerId="ADAL" clId="{1C8C8EA8-256F-423D-B636-5BCF76E42F7D}" dt="2020-05-27T10:43:28.302" v="154" actId="20577"/>
          <ac:spMkLst>
            <pc:docMk/>
            <pc:sldMk cId="714827451" sldId="1012"/>
            <ac:spMk id="2" creationId="{9DE63C52-7874-4AA9-83CA-7DCBAD418195}"/>
          </ac:spMkLst>
        </pc:spChg>
        <pc:spChg chg="mod">
          <ac:chgData name="Peter Fandel" userId="ace4e4fa-0a33-49a6-8412-272944495898" providerId="ADAL" clId="{1C8C8EA8-256F-423D-B636-5BCF76E42F7D}" dt="2020-05-27T10:43:19.983" v="141" actId="20577"/>
          <ac:spMkLst>
            <pc:docMk/>
            <pc:sldMk cId="714827451" sldId="1012"/>
            <ac:spMk id="4" creationId="{951CA8A4-29D7-49DE-A5F8-2672B60530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011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fabc1ec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7fabc1ec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fabc1ec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77fabc1ec5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Zowe Conformance Program was developed by the the Zowe community as a means to ensure that each plug-in and extension associated with a given Zowe component has met a minimum set of requirements that enable them to deliver common functionality, interoperability, as well as a common user experience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Zowe Badging permits use of ZOWE Symbol.</a:t>
            </a:r>
            <a:endParaRPr/>
          </a:p>
        </p:txBody>
      </p:sp>
      <p:sp>
        <p:nvSpPr>
          <p:cNvPr id="97" name="Google Shape;97;g77fabc1ec5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fabc1ec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77fabc1ec5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Zowe Conformance Program was developed by the the Zowe community as a means to ensure that each plug-in and extension associated with a given Zowe component has met a minimum set of requirements that enable them to deliver common functionality, interoperability, as well as a common user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7800" lvl="0" indent="-184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As an EXTENDER of Zowe Conformant Applications: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Ensures my application will behave as designed in the Zowe ecosystem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Helps me to maximize the value of my application</a:t>
            </a: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Helps to ensure that other applications will NOT break mine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Demonstrates thought leadership / partnership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Allows me to market my application using the Zowe brand</a:t>
            </a:r>
            <a:endParaRPr lang="en-US" dirty="0"/>
          </a:p>
          <a:p>
            <a:pPr marL="177800" lvl="0" indent="-7620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/>
          </a:p>
          <a:p>
            <a:pPr marL="177800" lvl="0" indent="-18415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As a </a:t>
            </a:r>
            <a:r>
              <a:rPr lang="en-US" sz="1700" b="1" dirty="0"/>
              <a:t>CONSUMER</a:t>
            </a:r>
            <a:r>
              <a:rPr lang="en-US" sz="1700" dirty="0"/>
              <a:t> of Zowe Conformant Applications: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Allows me to leverage a common stack of infrastructure across multiple vendor applications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Provides a level of operational confidence thru transparency</a:t>
            </a:r>
            <a:endParaRPr lang="en-US" dirty="0"/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/>
              <a:t>Offer the collective “quality assurance” of the community. i.e. all conformant applications have been vetted by the community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77fabc1ec5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fabc1ec5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77fabc1ec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fabc1ec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77fabc1ec5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Steps to CONFORMANCE: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/>
              <a:t>Prepare:  Review the program and the test evaluation guide(s)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/>
              <a:t>Test:  Follow the instructions for testing your application and submit your request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/>
              <a:t>Submit: Submit your official request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/>
              <a:t>Review:  Your request will be reviewed and approved, your application will be “badged”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OMP reviews </a:t>
            </a:r>
            <a:r>
              <a:rPr lang="en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applications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Vendor neutral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competitor confidentiality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Approves and posts terms and conditions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Un-biased assessment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 Community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Determines, presents, and maintains the conformance criteria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 Evaluation Guides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Terms and Conditions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 Conformance Program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Manages “use of” Zowe Brand and Zowe Marks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77fabc1ec5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fabc1ec5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7fabc1ec5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19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fabc1ec5_1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77fabc1ec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e08fe9f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2e08fe9f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72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2e08fe9f9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82e08fe9f9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7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sz="4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2" descr="OpenMainframe_Logo_White_Knockou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l="17595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 descr="OpenMainframe_Logo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2"/>
          </p:nvPr>
        </p:nvSpPr>
        <p:spPr>
          <a:xfrm>
            <a:off x="228999" y="4803550"/>
            <a:ext cx="5804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All Member Meeting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10532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sz="4200" b="0" i="0" u="none" strike="noStrike" cap="non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09753" y="1028700"/>
            <a:ext cx="85245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08610" y="3525959"/>
            <a:ext cx="6446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17F7-A7DA-434F-895A-73C3F2C2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2048B-C17A-A94A-8397-69EC22BE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A4FF5-39FC-2949-9978-7AE2543F404A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6BF1A-CCBA-0F46-81F3-D51C9F5A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498D-57C8-3F4C-ABBD-D390E75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879-CEA6-D24A-9055-C8B23142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33994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 cstate="screen">
            <a:alphaModFix am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5"/>
          <a:stretch/>
        </p:blipFill>
        <p:spPr>
          <a:xfrm>
            <a:off x="1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marL="914378" lvl="1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566" lvl="2" indent="-3428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marL="1828754" lvl="3" indent="-3428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marL="2285943" lvl="4" indent="-3428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marL="2743132" lvl="5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320" lvl="6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509" lvl="7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697" lvl="8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227786" y="4803547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7" name="Google Shape;37;p5" descr="OpenMainframe_Logo_Pantone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6753" y="100725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>
            <a:spLocks noGrp="1"/>
          </p:cNvSpPr>
          <p:nvPr>
            <p:ph type="pic" idx="2"/>
          </p:nvPr>
        </p:nvSpPr>
        <p:spPr>
          <a:xfrm>
            <a:off x="645367" y="2053363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>
            <a:spLocks noGrp="1"/>
          </p:cNvSpPr>
          <p:nvPr>
            <p:ph type="pic" idx="3"/>
          </p:nvPr>
        </p:nvSpPr>
        <p:spPr>
          <a:xfrm>
            <a:off x="3580607" y="2056431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4"/>
          </p:nvPr>
        </p:nvSpPr>
        <p:spPr>
          <a:xfrm>
            <a:off x="6515848" y="2052908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2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24.png"/><Relationship Id="rId7" Type="http://schemas.openxmlformats.org/officeDocument/2006/relationships/image" Target="../media/image21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4.png"/><Relationship Id="rId7" Type="http://schemas.openxmlformats.org/officeDocument/2006/relationships/image" Target="../media/image30.tiff"/><Relationship Id="rId12" Type="http://schemas.openxmlformats.org/officeDocument/2006/relationships/image" Target="../media/image22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11" Type="http://schemas.openxmlformats.org/officeDocument/2006/relationships/image" Target="../media/image21.tiff"/><Relationship Id="rId5" Type="http://schemas.openxmlformats.org/officeDocument/2006/relationships/image" Target="../media/image28.tiff"/><Relationship Id="rId10" Type="http://schemas.openxmlformats.org/officeDocument/2006/relationships/image" Target="../media/image20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tiff"/><Relationship Id="rId3" Type="http://schemas.openxmlformats.org/officeDocument/2006/relationships/image" Target="../media/image24.png"/><Relationship Id="rId7" Type="http://schemas.openxmlformats.org/officeDocument/2006/relationships/image" Target="../media/image30.tiff"/><Relationship Id="rId12" Type="http://schemas.openxmlformats.org/officeDocument/2006/relationships/image" Target="../media/image21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11" Type="http://schemas.openxmlformats.org/officeDocument/2006/relationships/image" Target="../media/image20.tiff"/><Relationship Id="rId5" Type="http://schemas.openxmlformats.org/officeDocument/2006/relationships/image" Target="../media/image28.tiff"/><Relationship Id="rId10" Type="http://schemas.openxmlformats.org/officeDocument/2006/relationships/image" Target="../media/image26.tiff"/><Relationship Id="rId4" Type="http://schemas.openxmlformats.org/officeDocument/2006/relationships/image" Target="../media/image27.tiff"/><Relationship Id="rId9" Type="http://schemas.openxmlformats.org/officeDocument/2006/relationships/image" Target="../media/image25.tiff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20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26.tiff"/><Relationship Id="rId2" Type="http://schemas.openxmlformats.org/officeDocument/2006/relationships/image" Target="../media/image2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11" Type="http://schemas.openxmlformats.org/officeDocument/2006/relationships/image" Target="../media/image25.tiff"/><Relationship Id="rId5" Type="http://schemas.openxmlformats.org/officeDocument/2006/relationships/image" Target="../media/image34.png"/><Relationship Id="rId15" Type="http://schemas.openxmlformats.org/officeDocument/2006/relationships/image" Target="../media/image22.tiff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0.tiff"/><Relationship Id="rId1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6.tiff"/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12" Type="http://schemas.openxmlformats.org/officeDocument/2006/relationships/image" Target="../media/image25.tiff"/><Relationship Id="rId2" Type="http://schemas.openxmlformats.org/officeDocument/2006/relationships/image" Target="../media/image23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5" Type="http://schemas.openxmlformats.org/officeDocument/2006/relationships/image" Target="../media/image21.tiff"/><Relationship Id="rId10" Type="http://schemas.openxmlformats.org/officeDocument/2006/relationships/image" Target="../media/image30.tiff"/><Relationship Id="rId4" Type="http://schemas.openxmlformats.org/officeDocument/2006/relationships/image" Target="../media/image33.png"/><Relationship Id="rId9" Type="http://schemas.openxmlformats.org/officeDocument/2006/relationships/image" Target="../media/image29.tiff"/><Relationship Id="rId1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6.tiff"/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12" Type="http://schemas.openxmlformats.org/officeDocument/2006/relationships/image" Target="../media/image25.tiff"/><Relationship Id="rId2" Type="http://schemas.openxmlformats.org/officeDocument/2006/relationships/image" Target="../media/image23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5" Type="http://schemas.openxmlformats.org/officeDocument/2006/relationships/image" Target="../media/image21.tiff"/><Relationship Id="rId10" Type="http://schemas.openxmlformats.org/officeDocument/2006/relationships/image" Target="../media/image30.tiff"/><Relationship Id="rId4" Type="http://schemas.openxmlformats.org/officeDocument/2006/relationships/image" Target="../media/image33.png"/><Relationship Id="rId9" Type="http://schemas.openxmlformats.org/officeDocument/2006/relationships/image" Target="../media/image29.tiff"/><Relationship Id="rId1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6.tiff"/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12" Type="http://schemas.openxmlformats.org/officeDocument/2006/relationships/image" Target="../media/image25.tiff"/><Relationship Id="rId2" Type="http://schemas.openxmlformats.org/officeDocument/2006/relationships/image" Target="../media/image23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5" Type="http://schemas.openxmlformats.org/officeDocument/2006/relationships/image" Target="../media/image21.tiff"/><Relationship Id="rId10" Type="http://schemas.openxmlformats.org/officeDocument/2006/relationships/image" Target="../media/image30.tiff"/><Relationship Id="rId4" Type="http://schemas.openxmlformats.org/officeDocument/2006/relationships/image" Target="../media/image33.png"/><Relationship Id="rId9" Type="http://schemas.openxmlformats.org/officeDocument/2006/relationships/image" Target="../media/image29.tiff"/><Relationship Id="rId1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6.tiff"/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12" Type="http://schemas.openxmlformats.org/officeDocument/2006/relationships/image" Target="../media/image25.tiff"/><Relationship Id="rId2" Type="http://schemas.openxmlformats.org/officeDocument/2006/relationships/image" Target="../media/image23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5" Type="http://schemas.openxmlformats.org/officeDocument/2006/relationships/image" Target="../media/image21.tiff"/><Relationship Id="rId10" Type="http://schemas.openxmlformats.org/officeDocument/2006/relationships/image" Target="../media/image30.tiff"/><Relationship Id="rId4" Type="http://schemas.openxmlformats.org/officeDocument/2006/relationships/image" Target="../media/image33.png"/><Relationship Id="rId9" Type="http://schemas.openxmlformats.org/officeDocument/2006/relationships/image" Target="../media/image29.tiff"/><Relationship Id="rId1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6.tiff"/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12" Type="http://schemas.openxmlformats.org/officeDocument/2006/relationships/image" Target="../media/image25.tiff"/><Relationship Id="rId2" Type="http://schemas.openxmlformats.org/officeDocument/2006/relationships/image" Target="../media/image23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5" Type="http://schemas.openxmlformats.org/officeDocument/2006/relationships/image" Target="../media/image21.tiff"/><Relationship Id="rId10" Type="http://schemas.openxmlformats.org/officeDocument/2006/relationships/image" Target="../media/image30.tiff"/><Relationship Id="rId4" Type="http://schemas.openxmlformats.org/officeDocument/2006/relationships/image" Target="../media/image33.png"/><Relationship Id="rId9" Type="http://schemas.openxmlformats.org/officeDocument/2006/relationships/image" Target="../media/image29.tiff"/><Relationship Id="rId1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26.tiff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12" Type="http://schemas.openxmlformats.org/officeDocument/2006/relationships/image" Target="../media/image25.tiff"/><Relationship Id="rId2" Type="http://schemas.openxmlformats.org/officeDocument/2006/relationships/image" Target="../media/image23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30.tiff"/><Relationship Id="rId5" Type="http://schemas.openxmlformats.org/officeDocument/2006/relationships/image" Target="../media/image34.png"/><Relationship Id="rId15" Type="http://schemas.openxmlformats.org/officeDocument/2006/relationships/image" Target="../media/image21.tiff"/><Relationship Id="rId10" Type="http://schemas.openxmlformats.org/officeDocument/2006/relationships/image" Target="../media/image29.tiff"/><Relationship Id="rId4" Type="http://schemas.openxmlformats.org/officeDocument/2006/relationships/image" Target="../media/image33.png"/><Relationship Id="rId9" Type="http://schemas.openxmlformats.org/officeDocument/2006/relationships/image" Target="../media/image28.tiff"/><Relationship Id="rId1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owe/zlc/blob/master/process/ReleaseProcess.md#which-defects-are-deemed-critical-to-fix-in-lt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ainframeproject.org/projects/zowe/conforman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openmainframeproject.org/projects/zowe/conformance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landscape.openmainframeproject.org/category=zowe-conformant&amp;format=logo-mode&amp;grouping=category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openmainframeproject.org/projects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mainframeproject/tersedecompress" TargetMode="External"/><Relationship Id="rId13" Type="http://schemas.openxmlformats.org/officeDocument/2006/relationships/image" Target="../media/image10.png"/><Relationship Id="rId3" Type="http://schemas.openxmlformats.org/officeDocument/2006/relationships/hyperlink" Target="mailto:caffreyj@us.ibm.com" TargetMode="External"/><Relationship Id="rId7" Type="http://schemas.openxmlformats.org/officeDocument/2006/relationships/hyperlink" Target="mailto:EGELERKL@de.ibm.com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mainframeproject/atompkg-language-zvm-asm" TargetMode="External"/><Relationship Id="rId11" Type="http://schemas.openxmlformats.org/officeDocument/2006/relationships/image" Target="../media/image11.png"/><Relationship Id="rId5" Type="http://schemas.openxmlformats.org/officeDocument/2006/relationships/hyperlink" Target="mailto:johnarwe@us.ibm.com" TargetMode="External"/><Relationship Id="rId10" Type="http://schemas.openxmlformats.org/officeDocument/2006/relationships/hyperlink" Target="https://www.openmainframeproject.org/projects/mentorship-program" TargetMode="External"/><Relationship Id="rId4" Type="http://schemas.openxmlformats.org/officeDocument/2006/relationships/hyperlink" Target="https://github.com/OpenMainframeproject/ade" TargetMode="External"/><Relationship Id="rId9" Type="http://schemas.openxmlformats.org/officeDocument/2006/relationships/hyperlink" Target="mailto:dahlbergra@vcu.edu" TargetMode="External"/><Relationship Id="rId1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openmainframeproject.org/" TargetMode="External"/><Relationship Id="rId13" Type="http://schemas.openxmlformats.org/officeDocument/2006/relationships/image" Target="../media/image54.png"/><Relationship Id="rId3" Type="http://schemas.openxmlformats.org/officeDocument/2006/relationships/hyperlink" Target="http://lists.openmainframeproject.org/" TargetMode="External"/><Relationship Id="rId7" Type="http://schemas.openxmlformats.org/officeDocument/2006/relationships/hyperlink" Target="https://www.openmainframeproject.org/meetup-program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ack.openmainframeproject.or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github.com/openmainframeproject/tsc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s://www.openmainframeproject.org/events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the-open-mainframe-proj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twitter.com/OpenMF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.openmainframeproject.o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4504375" y="1665100"/>
            <a:ext cx="4414200" cy="20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 sz="1800" i="1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 dirty="0" err="1"/>
              <a:t>Zowe</a:t>
            </a:r>
            <a:r>
              <a:rPr lang="en" dirty="0"/>
              <a:t> Overview</a:t>
            </a:r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4504375" y="3565155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i="0" dirty="0"/>
              <a:t>July 2020</a:t>
            </a:r>
            <a:endParaRPr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2A594-10EC-46FB-9BFF-68063FACBDEA}"/>
              </a:ext>
            </a:extLst>
          </p:cNvPr>
          <p:cNvSpPr txBox="1"/>
          <p:nvPr/>
        </p:nvSpPr>
        <p:spPr>
          <a:xfrm>
            <a:off x="51893" y="4757221"/>
            <a:ext cx="1042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1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Zowe™, the Zowe™ logo, and the Open Mainframe Project™ are trademarks of The Linux® Foundation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200" dirty="0">
                <a:latin typeface="Gill Sans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</a:rPr>
              <a:t> </a:t>
            </a:r>
          </a:p>
          <a:p>
            <a:r>
              <a:rPr lang="en-US" sz="1600" dirty="0">
                <a:latin typeface="Gill Sans" panose="020B0604020202020204" charset="0"/>
              </a:rPr>
              <a:t>Zowe is delivered as a binary download and comes with a set of applications built on top of the framework that, together deliver a cloud-like integration experience that are intended to unify an organization's IT infrastructure and application delivery.</a:t>
            </a:r>
          </a:p>
        </p:txBody>
      </p:sp>
    </p:spTree>
    <p:extLst>
      <p:ext uri="{BB962C8B-B14F-4D97-AF65-F5344CB8AC3E}">
        <p14:creationId xmlns:p14="http://schemas.microsoft.com/office/powerpoint/2010/main" val="276655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200" dirty="0">
                <a:latin typeface="Gill Sans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</a:rPr>
              <a:t> </a:t>
            </a:r>
          </a:p>
          <a:p>
            <a:r>
              <a:rPr lang="en-US" sz="1600" dirty="0">
                <a:latin typeface="Gill Sans" panose="020B0604020202020204" charset="0"/>
              </a:rPr>
              <a:t>Zowe is delivered as a binary download and comes with a set of applications built on top of the framework that, together deliver a cloud-like integration experience that are intended to unify an organization's IT infrastructure and application delivery.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4AE85C-C0A7-47F9-A42D-BA8FFED680E3}"/>
              </a:ext>
            </a:extLst>
          </p:cNvPr>
          <p:cNvGrpSpPr/>
          <p:nvPr/>
        </p:nvGrpSpPr>
        <p:grpSpPr>
          <a:xfrm>
            <a:off x="1855342" y="4124565"/>
            <a:ext cx="5633117" cy="623015"/>
            <a:chOff x="2146287" y="4124565"/>
            <a:chExt cx="5633117" cy="623015"/>
          </a:xfrm>
          <a:noFill/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51AC79-BA50-4D08-8AA0-4FB7953C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572133-789F-40F9-9BA0-23448C2E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EF8F98-E80A-4820-AE64-AF5574D8A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56BDBC-4510-4930-9F38-E745116B1365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B94D49-44E2-4395-9F79-104A37197014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</a:rPr>
                <a:t>Michelle</a:t>
              </a:r>
              <a:br>
                <a:rPr lang="en-US" sz="1000" dirty="0">
                  <a:latin typeface="Gill Sans" panose="020B0604020202020204" charset="0"/>
                </a:rPr>
              </a:br>
              <a:r>
                <a:rPr lang="en-US" sz="100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09AD2-E19A-43D8-95FE-094C7C2FEEDC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100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91E775-18DB-4AFD-9DCC-5D4AC9AEB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A73D6-4FDA-41DF-BF0D-9C215BCD9CEA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</a:rPr>
                <a:t>Isabelle</a:t>
              </a:r>
              <a:br>
                <a:rPr lang="en-US" sz="1000" dirty="0">
                  <a:latin typeface="Gill Sans" panose="020B0604020202020204" charset="0"/>
                </a:rPr>
              </a:br>
              <a:r>
                <a:rPr lang="en-US" sz="1000" dirty="0">
                  <a:latin typeface="Gill Sans" panose="020B0604020202020204" charset="0"/>
                </a:rPr>
                <a:t>(Operator)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47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3401FFB-586B-8A46-BB91-BB716419F3AB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C177C72-FBF2-CF46-BC00-FA631A3B07A6}"/>
              </a:ext>
            </a:extLst>
          </p:cNvPr>
          <p:cNvSpPr txBox="1"/>
          <p:nvPr/>
        </p:nvSpPr>
        <p:spPr>
          <a:xfrm>
            <a:off x="2382538" y="2398982"/>
            <a:ext cx="43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Gill Sans" panose="020B0604020202020204" charset="0"/>
              </a:rPr>
              <a:t>Zowe consists of four main active components and two incubation components</a:t>
            </a:r>
            <a:endParaRPr lang="en-US" sz="900" dirty="0">
              <a:latin typeface="Gill Sans" panose="020B0604020202020204" charset="0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515BB3A-417E-D440-B48C-A8055031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83859" y="4314010"/>
            <a:ext cx="394188" cy="48236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9DABFA3-5D3D-4344-ACD0-25CE5520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94884" y="4314010"/>
            <a:ext cx="394188" cy="48236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63A30B4-DAB1-F143-948E-C8512034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10927" y="4314010"/>
            <a:ext cx="394188" cy="4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1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1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08536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70636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0" y="1024992"/>
            <a:ext cx="2144935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sp>
          <p:nvSpPr>
            <p:cNvPr id="360" name="Freeform 138">
              <a:extLst>
                <a:ext uri="{FF2B5EF4-FFF2-40B4-BE49-F238E27FC236}">
                  <a16:creationId xmlns:a16="http://schemas.microsoft.com/office/drawing/2014/main" id="{22B55213-1FCD-794F-BD0E-A94C05E59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5" cy="214259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pic>
        <p:nvPicPr>
          <p:cNvPr id="155" name="Picture 154" descr="A close up of a logo&#10;&#10;Description automatically generated">
            <a:extLst>
              <a:ext uri="{FF2B5EF4-FFF2-40B4-BE49-F238E27FC236}">
                <a16:creationId xmlns:a16="http://schemas.microsoft.com/office/drawing/2014/main" id="{F94DCE7A-0327-A04A-93A6-DE8EFA9D4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3658" y="1810365"/>
            <a:ext cx="561163" cy="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01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516001" y="848904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3" y="1024992"/>
            <a:ext cx="2144936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4097522" y="2262210"/>
              <a:ext cx="204616" cy="986000"/>
              <a:chOff x="4097522" y="2262210"/>
              <a:chExt cx="204616" cy="986000"/>
            </a:xfrm>
          </p:grpSpPr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pic>
        <p:nvPicPr>
          <p:cNvPr id="155" name="Picture 154" descr="A close up of a logo&#10;&#10;Description automatically generated">
            <a:extLst>
              <a:ext uri="{FF2B5EF4-FFF2-40B4-BE49-F238E27FC236}">
                <a16:creationId xmlns:a16="http://schemas.microsoft.com/office/drawing/2014/main" id="{5D3B9388-CEB5-E044-9136-CC9DB0C4AC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3658" y="1810365"/>
            <a:ext cx="561163" cy="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5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(</a:t>
            </a:r>
            <a:r>
              <a:rPr lang="en-US" sz="1050" i="1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Incubation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*)</a:t>
            </a:r>
            <a:endParaRPr lang="en-US" sz="1224" dirty="0">
              <a:solidFill>
                <a:schemeClr val="bg2">
                  <a:lumMod val="50000"/>
                </a:schemeClr>
              </a:solidFill>
              <a:ea typeface="IBM Plex Sans Medium" charset="0"/>
              <a:cs typeface="IBM Plex Sans Medium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2" y="1024992"/>
            <a:ext cx="2144936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4097522" y="2262210"/>
              <a:ext cx="204616" cy="587456"/>
              <a:chOff x="4097522" y="2262210"/>
              <a:chExt cx="204616" cy="587456"/>
            </a:xfrm>
          </p:grpSpPr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A6C7DE5-A57B-BB41-BD5A-4C7EA70BB318}"/>
              </a:ext>
            </a:extLst>
          </p:cNvPr>
          <p:cNvSpPr txBox="1"/>
          <p:nvPr/>
        </p:nvSpPr>
        <p:spPr>
          <a:xfrm>
            <a:off x="516001" y="848904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828865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(</a:t>
            </a:r>
            <a:r>
              <a:rPr lang="en-US" sz="1050" i="1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Incubation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*)</a:t>
            </a:r>
            <a:endParaRPr lang="en-US" sz="1224" dirty="0">
              <a:solidFill>
                <a:schemeClr val="bg2">
                  <a:lumMod val="50000"/>
                </a:schemeClr>
              </a:solidFill>
              <a:ea typeface="IBM Plex Sans Medium" charset="0"/>
              <a:cs typeface="IBM Plex Sans Medium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29937"/>
            <a:chOff x="3632944" y="1243505"/>
            <a:chExt cx="3270465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13019"/>
              <a:chOff x="3632944" y="1935191"/>
              <a:chExt cx="938353" cy="1313019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724669"/>
            <a:chOff x="3958559" y="1942587"/>
            <a:chExt cx="463097" cy="96622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717282"/>
            <a:chOff x="3815456" y="1952436"/>
            <a:chExt cx="645047" cy="95637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579707" y="2704632"/>
            <a:ext cx="597548" cy="979295"/>
            <a:chOff x="3693671" y="1942483"/>
            <a:chExt cx="796731" cy="1305727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693671" y="1942483"/>
              <a:ext cx="796731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F110618-D533-2B48-953A-CB8D4EA8D9BB}"/>
              </a:ext>
            </a:extLst>
          </p:cNvPr>
          <p:cNvSpPr txBox="1"/>
          <p:nvPr/>
        </p:nvSpPr>
        <p:spPr>
          <a:xfrm>
            <a:off x="516001" y="848904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4516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dirty="0">
                <a:solidFill>
                  <a:srgbClr val="FF0000"/>
                </a:solidFill>
              </a:rPr>
              <a:t>Welcome and introduction </a:t>
            </a:r>
            <a:endParaRPr dirty="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dirty="0">
                <a:solidFill>
                  <a:srgbClr val="FF0000"/>
                </a:solidFill>
              </a:rPr>
              <a:t>What is Zowe Refresher </a:t>
            </a:r>
            <a:endParaRPr lang="en" dirty="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dirty="0">
                <a:solidFill>
                  <a:srgbClr val="FF0000"/>
                </a:solidFill>
              </a:rPr>
              <a:t>Zowe LTS Release Overview</a:t>
            </a:r>
            <a:endParaRPr dirty="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dirty="0">
                <a:solidFill>
                  <a:srgbClr val="FF0000"/>
                </a:solidFill>
              </a:rPr>
              <a:t>Zowe LTS Conformance Program</a:t>
            </a:r>
            <a:endParaRPr dirty="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dirty="0">
                <a:solidFill>
                  <a:srgbClr val="FF0000"/>
                </a:solidFill>
              </a:rPr>
              <a:t>Zowe Features Here and Beyond, Enterprise and Production Ready</a:t>
            </a:r>
            <a:endParaRPr dirty="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dirty="0">
                <a:solidFill>
                  <a:srgbClr val="FF0000"/>
                </a:solidFill>
              </a:rPr>
              <a:t>How to get involved </a:t>
            </a:r>
            <a:endParaRPr dirty="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dirty="0">
                <a:solidFill>
                  <a:srgbClr val="FF0000"/>
                </a:solidFill>
              </a:rPr>
              <a:t>Q/A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(</a:t>
            </a:r>
            <a:r>
              <a:rPr lang="en-US" sz="1050" i="1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Incubation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*)</a:t>
            </a:r>
            <a:endParaRPr lang="en-US" sz="1224" dirty="0">
              <a:solidFill>
                <a:schemeClr val="bg2">
                  <a:lumMod val="50000"/>
                </a:schemeClr>
              </a:solidFill>
              <a:ea typeface="IBM Plex Sans Medium" charset="0"/>
              <a:cs typeface="IBM Plex Sans Medium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29937"/>
            <a:chOff x="3632944" y="1243505"/>
            <a:chExt cx="3270465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13019"/>
              <a:chOff x="3632944" y="1935191"/>
              <a:chExt cx="938353" cy="1313019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724669"/>
            <a:chOff x="3958559" y="1942587"/>
            <a:chExt cx="463097" cy="96622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717282"/>
            <a:chOff x="3815456" y="1952436"/>
            <a:chExt cx="645047" cy="95637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579707" y="2704632"/>
            <a:ext cx="597548" cy="979295"/>
            <a:chOff x="3693671" y="1942483"/>
            <a:chExt cx="796731" cy="1305727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693671" y="1942483"/>
              <a:ext cx="796731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F110618-D533-2B48-953A-CB8D4EA8D9BB}"/>
              </a:ext>
            </a:extLst>
          </p:cNvPr>
          <p:cNvSpPr txBox="1"/>
          <p:nvPr/>
        </p:nvSpPr>
        <p:spPr>
          <a:xfrm>
            <a:off x="516001" y="848904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779909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(</a:t>
            </a:r>
            <a:r>
              <a:rPr lang="en-US" sz="1050" i="1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Incubation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*)</a:t>
            </a:r>
            <a:endParaRPr lang="en-US" sz="1224" dirty="0">
              <a:solidFill>
                <a:schemeClr val="bg2">
                  <a:lumMod val="50000"/>
                </a:schemeClr>
              </a:solidFill>
              <a:ea typeface="IBM Plex Sans Medium" charset="0"/>
              <a:cs typeface="IBM Plex Sans Medium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1009902"/>
            <a:chOff x="3815456" y="1952436"/>
            <a:chExt cx="645047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02369" y="2704633"/>
            <a:ext cx="574888" cy="1017367"/>
            <a:chOff x="3723884" y="1942483"/>
            <a:chExt cx="766517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723884" y="1942483"/>
              <a:ext cx="76651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sp>
        <p:nvSpPr>
          <p:cNvPr id="155" name="Freeform 1326">
            <a:extLst>
              <a:ext uri="{FF2B5EF4-FFF2-40B4-BE49-F238E27FC236}">
                <a16:creationId xmlns:a16="http://schemas.microsoft.com/office/drawing/2014/main" id="{B5D5E411-3920-7B49-AC80-C64DFD459A39}"/>
              </a:ext>
            </a:extLst>
          </p:cNvPr>
          <p:cNvSpPr>
            <a:spLocks/>
          </p:cNvSpPr>
          <p:nvPr/>
        </p:nvSpPr>
        <p:spPr bwMode="auto">
          <a:xfrm>
            <a:off x="2613970" y="4605758"/>
            <a:ext cx="564655" cy="379076"/>
          </a:xfrm>
          <a:custGeom>
            <a:avLst/>
            <a:gdLst>
              <a:gd name="T0" fmla="*/ 145 w 644"/>
              <a:gd name="T1" fmla="*/ 124 h 415"/>
              <a:gd name="T2" fmla="*/ 119 w 644"/>
              <a:gd name="T3" fmla="*/ 129 h 415"/>
              <a:gd name="T4" fmla="*/ 97 w 644"/>
              <a:gd name="T5" fmla="*/ 143 h 415"/>
              <a:gd name="T6" fmla="*/ 82 w 644"/>
              <a:gd name="T7" fmla="*/ 164 h 415"/>
              <a:gd name="T8" fmla="*/ 75 w 644"/>
              <a:gd name="T9" fmla="*/ 190 h 415"/>
              <a:gd name="T10" fmla="*/ 73 w 644"/>
              <a:gd name="T11" fmla="*/ 194 h 415"/>
              <a:gd name="T12" fmla="*/ 58 w 644"/>
              <a:gd name="T13" fmla="*/ 201 h 415"/>
              <a:gd name="T14" fmla="*/ 31 w 644"/>
              <a:gd name="T15" fmla="*/ 223 h 415"/>
              <a:gd name="T16" fmla="*/ 12 w 644"/>
              <a:gd name="T17" fmla="*/ 251 h 415"/>
              <a:gd name="T18" fmla="*/ 2 w 644"/>
              <a:gd name="T19" fmla="*/ 283 h 415"/>
              <a:gd name="T20" fmla="*/ 0 w 644"/>
              <a:gd name="T21" fmla="*/ 301 h 415"/>
              <a:gd name="T22" fmla="*/ 3 w 644"/>
              <a:gd name="T23" fmla="*/ 323 h 415"/>
              <a:gd name="T24" fmla="*/ 9 w 644"/>
              <a:gd name="T25" fmla="*/ 345 h 415"/>
              <a:gd name="T26" fmla="*/ 19 w 644"/>
              <a:gd name="T27" fmla="*/ 364 h 415"/>
              <a:gd name="T28" fmla="*/ 33 w 644"/>
              <a:gd name="T29" fmla="*/ 382 h 415"/>
              <a:gd name="T30" fmla="*/ 51 w 644"/>
              <a:gd name="T31" fmla="*/ 396 h 415"/>
              <a:gd name="T32" fmla="*/ 70 w 644"/>
              <a:gd name="T33" fmla="*/ 406 h 415"/>
              <a:gd name="T34" fmla="*/ 92 w 644"/>
              <a:gd name="T35" fmla="*/ 413 h 415"/>
              <a:gd name="T36" fmla="*/ 115 w 644"/>
              <a:gd name="T37" fmla="*/ 415 h 415"/>
              <a:gd name="T38" fmla="*/ 493 w 644"/>
              <a:gd name="T39" fmla="*/ 415 h 415"/>
              <a:gd name="T40" fmla="*/ 534 w 644"/>
              <a:gd name="T41" fmla="*/ 410 h 415"/>
              <a:gd name="T42" fmla="*/ 571 w 644"/>
              <a:gd name="T43" fmla="*/ 395 h 415"/>
              <a:gd name="T44" fmla="*/ 586 w 644"/>
              <a:gd name="T45" fmla="*/ 383 h 415"/>
              <a:gd name="T46" fmla="*/ 614 w 644"/>
              <a:gd name="T47" fmla="*/ 355 h 415"/>
              <a:gd name="T48" fmla="*/ 633 w 644"/>
              <a:gd name="T49" fmla="*/ 322 h 415"/>
              <a:gd name="T50" fmla="*/ 643 w 644"/>
              <a:gd name="T51" fmla="*/ 284 h 415"/>
              <a:gd name="T52" fmla="*/ 644 w 644"/>
              <a:gd name="T53" fmla="*/ 264 h 415"/>
              <a:gd name="T54" fmla="*/ 642 w 644"/>
              <a:gd name="T55" fmla="*/ 234 h 415"/>
              <a:gd name="T56" fmla="*/ 633 w 644"/>
              <a:gd name="T57" fmla="*/ 205 h 415"/>
              <a:gd name="T58" fmla="*/ 619 w 644"/>
              <a:gd name="T59" fmla="*/ 180 h 415"/>
              <a:gd name="T60" fmla="*/ 600 w 644"/>
              <a:gd name="T61" fmla="*/ 158 h 415"/>
              <a:gd name="T62" fmla="*/ 578 w 644"/>
              <a:gd name="T63" fmla="*/ 139 h 415"/>
              <a:gd name="T64" fmla="*/ 553 w 644"/>
              <a:gd name="T65" fmla="*/ 125 h 415"/>
              <a:gd name="T66" fmla="*/ 524 w 644"/>
              <a:gd name="T67" fmla="*/ 116 h 415"/>
              <a:gd name="T68" fmla="*/ 493 w 644"/>
              <a:gd name="T69" fmla="*/ 113 h 415"/>
              <a:gd name="T70" fmla="*/ 489 w 644"/>
              <a:gd name="T71" fmla="*/ 111 h 415"/>
              <a:gd name="T72" fmla="*/ 484 w 644"/>
              <a:gd name="T73" fmla="*/ 98 h 415"/>
              <a:gd name="T74" fmla="*/ 471 w 644"/>
              <a:gd name="T75" fmla="*/ 75 h 415"/>
              <a:gd name="T76" fmla="*/ 456 w 644"/>
              <a:gd name="T77" fmla="*/ 55 h 415"/>
              <a:gd name="T78" fmla="*/ 437 w 644"/>
              <a:gd name="T79" fmla="*/ 38 h 415"/>
              <a:gd name="T80" fmla="*/ 417 w 644"/>
              <a:gd name="T81" fmla="*/ 23 h 415"/>
              <a:gd name="T82" fmla="*/ 394 w 644"/>
              <a:gd name="T83" fmla="*/ 12 h 415"/>
              <a:gd name="T84" fmla="*/ 369 w 644"/>
              <a:gd name="T85" fmla="*/ 4 h 415"/>
              <a:gd name="T86" fmla="*/ 343 w 644"/>
              <a:gd name="T87" fmla="*/ 0 h 415"/>
              <a:gd name="T88" fmla="*/ 330 w 644"/>
              <a:gd name="T89" fmla="*/ 0 h 415"/>
              <a:gd name="T90" fmla="*/ 302 w 644"/>
              <a:gd name="T91" fmla="*/ 1 h 415"/>
              <a:gd name="T92" fmla="*/ 275 w 644"/>
              <a:gd name="T93" fmla="*/ 9 h 415"/>
              <a:gd name="T94" fmla="*/ 251 w 644"/>
              <a:gd name="T95" fmla="*/ 19 h 415"/>
              <a:gd name="T96" fmla="*/ 228 w 644"/>
              <a:gd name="T97" fmla="*/ 34 h 415"/>
              <a:gd name="T98" fmla="*/ 208 w 644"/>
              <a:gd name="T99" fmla="*/ 52 h 415"/>
              <a:gd name="T100" fmla="*/ 191 w 644"/>
              <a:gd name="T101" fmla="*/ 73 h 415"/>
              <a:gd name="T102" fmla="*/ 177 w 644"/>
              <a:gd name="T103" fmla="*/ 97 h 415"/>
              <a:gd name="T104" fmla="*/ 167 w 644"/>
              <a:gd name="T105" fmla="*/ 122 h 415"/>
              <a:gd name="T106" fmla="*/ 162 w 644"/>
              <a:gd name="T107" fmla="*/ 125 h 415"/>
              <a:gd name="T108" fmla="*/ 154 w 644"/>
              <a:gd name="T109" fmla="*/ 124 h 415"/>
              <a:gd name="T110" fmla="*/ 145 w 644"/>
              <a:gd name="T111" fmla="*/ 124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4" h="415">
                <a:moveTo>
                  <a:pt x="145" y="124"/>
                </a:moveTo>
                <a:lnTo>
                  <a:pt x="145" y="124"/>
                </a:lnTo>
                <a:lnTo>
                  <a:pt x="131" y="125"/>
                </a:lnTo>
                <a:lnTo>
                  <a:pt x="119" y="129"/>
                </a:lnTo>
                <a:lnTo>
                  <a:pt x="107" y="135"/>
                </a:lnTo>
                <a:lnTo>
                  <a:pt x="97" y="143"/>
                </a:lnTo>
                <a:lnTo>
                  <a:pt x="88" y="153"/>
                </a:lnTo>
                <a:lnTo>
                  <a:pt x="82" y="164"/>
                </a:lnTo>
                <a:lnTo>
                  <a:pt x="78" y="177"/>
                </a:lnTo>
                <a:lnTo>
                  <a:pt x="75" y="190"/>
                </a:lnTo>
                <a:lnTo>
                  <a:pt x="75" y="192"/>
                </a:lnTo>
                <a:lnTo>
                  <a:pt x="73" y="194"/>
                </a:lnTo>
                <a:lnTo>
                  <a:pt x="73" y="194"/>
                </a:lnTo>
                <a:lnTo>
                  <a:pt x="58" y="201"/>
                </a:lnTo>
                <a:lnTo>
                  <a:pt x="44" y="211"/>
                </a:lnTo>
                <a:lnTo>
                  <a:pt x="31" y="223"/>
                </a:lnTo>
                <a:lnTo>
                  <a:pt x="21" y="236"/>
                </a:lnTo>
                <a:lnTo>
                  <a:pt x="12" y="251"/>
                </a:lnTo>
                <a:lnTo>
                  <a:pt x="5" y="266"/>
                </a:lnTo>
                <a:lnTo>
                  <a:pt x="2" y="283"/>
                </a:lnTo>
                <a:lnTo>
                  <a:pt x="0" y="301"/>
                </a:lnTo>
                <a:lnTo>
                  <a:pt x="0" y="301"/>
                </a:lnTo>
                <a:lnTo>
                  <a:pt x="0" y="312"/>
                </a:lnTo>
                <a:lnTo>
                  <a:pt x="3" y="323"/>
                </a:lnTo>
                <a:lnTo>
                  <a:pt x="5" y="335"/>
                </a:lnTo>
                <a:lnTo>
                  <a:pt x="9" y="345"/>
                </a:lnTo>
                <a:lnTo>
                  <a:pt x="14" y="355"/>
                </a:lnTo>
                <a:lnTo>
                  <a:pt x="19" y="364"/>
                </a:lnTo>
                <a:lnTo>
                  <a:pt x="26" y="373"/>
                </a:lnTo>
                <a:lnTo>
                  <a:pt x="33" y="382"/>
                </a:lnTo>
                <a:lnTo>
                  <a:pt x="42" y="388"/>
                </a:lnTo>
                <a:lnTo>
                  <a:pt x="51" y="396"/>
                </a:lnTo>
                <a:lnTo>
                  <a:pt x="60" y="401"/>
                </a:lnTo>
                <a:lnTo>
                  <a:pt x="70" y="406"/>
                </a:lnTo>
                <a:lnTo>
                  <a:pt x="80" y="410"/>
                </a:lnTo>
                <a:lnTo>
                  <a:pt x="92" y="413"/>
                </a:lnTo>
                <a:lnTo>
                  <a:pt x="103" y="415"/>
                </a:lnTo>
                <a:lnTo>
                  <a:pt x="115" y="415"/>
                </a:lnTo>
                <a:lnTo>
                  <a:pt x="493" y="415"/>
                </a:lnTo>
                <a:lnTo>
                  <a:pt x="493" y="415"/>
                </a:lnTo>
                <a:lnTo>
                  <a:pt x="513" y="414"/>
                </a:lnTo>
                <a:lnTo>
                  <a:pt x="534" y="410"/>
                </a:lnTo>
                <a:lnTo>
                  <a:pt x="553" y="404"/>
                </a:lnTo>
                <a:lnTo>
                  <a:pt x="571" y="395"/>
                </a:lnTo>
                <a:lnTo>
                  <a:pt x="571" y="395"/>
                </a:lnTo>
                <a:lnTo>
                  <a:pt x="586" y="383"/>
                </a:lnTo>
                <a:lnTo>
                  <a:pt x="601" y="371"/>
                </a:lnTo>
                <a:lnTo>
                  <a:pt x="614" y="355"/>
                </a:lnTo>
                <a:lnTo>
                  <a:pt x="624" y="339"/>
                </a:lnTo>
                <a:lnTo>
                  <a:pt x="633" y="322"/>
                </a:lnTo>
                <a:lnTo>
                  <a:pt x="639" y="303"/>
                </a:lnTo>
                <a:lnTo>
                  <a:pt x="643" y="284"/>
                </a:lnTo>
                <a:lnTo>
                  <a:pt x="644" y="264"/>
                </a:lnTo>
                <a:lnTo>
                  <a:pt x="644" y="264"/>
                </a:lnTo>
                <a:lnTo>
                  <a:pt x="644" y="248"/>
                </a:lnTo>
                <a:lnTo>
                  <a:pt x="642" y="234"/>
                </a:lnTo>
                <a:lnTo>
                  <a:pt x="638" y="219"/>
                </a:lnTo>
                <a:lnTo>
                  <a:pt x="633" y="205"/>
                </a:lnTo>
                <a:lnTo>
                  <a:pt x="627" y="192"/>
                </a:lnTo>
                <a:lnTo>
                  <a:pt x="619" y="180"/>
                </a:lnTo>
                <a:lnTo>
                  <a:pt x="610" y="168"/>
                </a:lnTo>
                <a:lnTo>
                  <a:pt x="600" y="158"/>
                </a:lnTo>
                <a:lnTo>
                  <a:pt x="590" y="148"/>
                </a:lnTo>
                <a:lnTo>
                  <a:pt x="578" y="139"/>
                </a:lnTo>
                <a:lnTo>
                  <a:pt x="566" y="131"/>
                </a:lnTo>
                <a:lnTo>
                  <a:pt x="553" y="125"/>
                </a:lnTo>
                <a:lnTo>
                  <a:pt x="539" y="120"/>
                </a:lnTo>
                <a:lnTo>
                  <a:pt x="524" y="116"/>
                </a:lnTo>
                <a:lnTo>
                  <a:pt x="510" y="115"/>
                </a:lnTo>
                <a:lnTo>
                  <a:pt x="493" y="113"/>
                </a:lnTo>
                <a:lnTo>
                  <a:pt x="490" y="113"/>
                </a:lnTo>
                <a:lnTo>
                  <a:pt x="489" y="111"/>
                </a:lnTo>
                <a:lnTo>
                  <a:pt x="489" y="111"/>
                </a:lnTo>
                <a:lnTo>
                  <a:pt x="484" y="98"/>
                </a:lnTo>
                <a:lnTo>
                  <a:pt x="479" y="87"/>
                </a:lnTo>
                <a:lnTo>
                  <a:pt x="471" y="75"/>
                </a:lnTo>
                <a:lnTo>
                  <a:pt x="464" y="65"/>
                </a:lnTo>
                <a:lnTo>
                  <a:pt x="456" y="55"/>
                </a:lnTo>
                <a:lnTo>
                  <a:pt x="447" y="46"/>
                </a:lnTo>
                <a:lnTo>
                  <a:pt x="437" y="38"/>
                </a:lnTo>
                <a:lnTo>
                  <a:pt x="427" y="31"/>
                </a:lnTo>
                <a:lnTo>
                  <a:pt x="417" y="23"/>
                </a:lnTo>
                <a:lnTo>
                  <a:pt x="405" y="17"/>
                </a:lnTo>
                <a:lnTo>
                  <a:pt x="394" y="12"/>
                </a:lnTo>
                <a:lnTo>
                  <a:pt x="381" y="8"/>
                </a:lnTo>
                <a:lnTo>
                  <a:pt x="369" y="4"/>
                </a:lnTo>
                <a:lnTo>
                  <a:pt x="357" y="1"/>
                </a:lnTo>
                <a:lnTo>
                  <a:pt x="343" y="0"/>
                </a:lnTo>
                <a:lnTo>
                  <a:pt x="330" y="0"/>
                </a:lnTo>
                <a:lnTo>
                  <a:pt x="330" y="0"/>
                </a:lnTo>
                <a:lnTo>
                  <a:pt x="316" y="0"/>
                </a:lnTo>
                <a:lnTo>
                  <a:pt x="302" y="1"/>
                </a:lnTo>
                <a:lnTo>
                  <a:pt x="289" y="5"/>
                </a:lnTo>
                <a:lnTo>
                  <a:pt x="275" y="9"/>
                </a:lnTo>
                <a:lnTo>
                  <a:pt x="263" y="14"/>
                </a:lnTo>
                <a:lnTo>
                  <a:pt x="251" y="19"/>
                </a:lnTo>
                <a:lnTo>
                  <a:pt x="240" y="26"/>
                </a:lnTo>
                <a:lnTo>
                  <a:pt x="228" y="34"/>
                </a:lnTo>
                <a:lnTo>
                  <a:pt x="218" y="42"/>
                </a:lnTo>
                <a:lnTo>
                  <a:pt x="208" y="52"/>
                </a:lnTo>
                <a:lnTo>
                  <a:pt x="199" y="63"/>
                </a:lnTo>
                <a:lnTo>
                  <a:pt x="191" y="73"/>
                </a:lnTo>
                <a:lnTo>
                  <a:pt x="184" y="84"/>
                </a:lnTo>
                <a:lnTo>
                  <a:pt x="177" y="97"/>
                </a:lnTo>
                <a:lnTo>
                  <a:pt x="171" y="110"/>
                </a:lnTo>
                <a:lnTo>
                  <a:pt x="167" y="122"/>
                </a:lnTo>
                <a:lnTo>
                  <a:pt x="166" y="126"/>
                </a:lnTo>
                <a:lnTo>
                  <a:pt x="162" y="125"/>
                </a:lnTo>
                <a:lnTo>
                  <a:pt x="162" y="125"/>
                </a:lnTo>
                <a:lnTo>
                  <a:pt x="154" y="124"/>
                </a:lnTo>
                <a:lnTo>
                  <a:pt x="145" y="124"/>
                </a:lnTo>
                <a:lnTo>
                  <a:pt x="145" y="12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rgbClr val="6167A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918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85583B6-19EE-A244-A956-141A181CF88F}"/>
              </a:ext>
            </a:extLst>
          </p:cNvPr>
          <p:cNvSpPr txBox="1"/>
          <p:nvPr/>
        </p:nvSpPr>
        <p:spPr>
          <a:xfrm>
            <a:off x="516001" y="848904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1437527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(</a:t>
            </a:r>
            <a:r>
              <a:rPr lang="en-US" sz="1050" i="1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Incubation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*)</a:t>
            </a:r>
            <a:endParaRPr lang="en-US" sz="1224" dirty="0">
              <a:solidFill>
                <a:schemeClr val="bg2">
                  <a:lumMod val="50000"/>
                </a:schemeClr>
              </a:solidFill>
              <a:ea typeface="IBM Plex Sans Medium" charset="0"/>
              <a:cs typeface="IBM Plex Sans Medium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1009902"/>
            <a:chOff x="3815456" y="1952436"/>
            <a:chExt cx="645047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02369" y="2704633"/>
            <a:ext cx="574888" cy="1017367"/>
            <a:chOff x="3723884" y="1942483"/>
            <a:chExt cx="766517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723884" y="1942483"/>
              <a:ext cx="76651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  <p:sp>
        <p:nvSpPr>
          <p:cNvPr id="155" name="Freeform 1326">
            <a:extLst>
              <a:ext uri="{FF2B5EF4-FFF2-40B4-BE49-F238E27FC236}">
                <a16:creationId xmlns:a16="http://schemas.microsoft.com/office/drawing/2014/main" id="{B5D5E411-3920-7B49-AC80-C64DFD459A39}"/>
              </a:ext>
            </a:extLst>
          </p:cNvPr>
          <p:cNvSpPr>
            <a:spLocks/>
          </p:cNvSpPr>
          <p:nvPr/>
        </p:nvSpPr>
        <p:spPr bwMode="auto">
          <a:xfrm>
            <a:off x="2613970" y="4605758"/>
            <a:ext cx="564655" cy="379076"/>
          </a:xfrm>
          <a:custGeom>
            <a:avLst/>
            <a:gdLst>
              <a:gd name="T0" fmla="*/ 145 w 644"/>
              <a:gd name="T1" fmla="*/ 124 h 415"/>
              <a:gd name="T2" fmla="*/ 119 w 644"/>
              <a:gd name="T3" fmla="*/ 129 h 415"/>
              <a:gd name="T4" fmla="*/ 97 w 644"/>
              <a:gd name="T5" fmla="*/ 143 h 415"/>
              <a:gd name="T6" fmla="*/ 82 w 644"/>
              <a:gd name="T7" fmla="*/ 164 h 415"/>
              <a:gd name="T8" fmla="*/ 75 w 644"/>
              <a:gd name="T9" fmla="*/ 190 h 415"/>
              <a:gd name="T10" fmla="*/ 73 w 644"/>
              <a:gd name="T11" fmla="*/ 194 h 415"/>
              <a:gd name="T12" fmla="*/ 58 w 644"/>
              <a:gd name="T13" fmla="*/ 201 h 415"/>
              <a:gd name="T14" fmla="*/ 31 w 644"/>
              <a:gd name="T15" fmla="*/ 223 h 415"/>
              <a:gd name="T16" fmla="*/ 12 w 644"/>
              <a:gd name="T17" fmla="*/ 251 h 415"/>
              <a:gd name="T18" fmla="*/ 2 w 644"/>
              <a:gd name="T19" fmla="*/ 283 h 415"/>
              <a:gd name="T20" fmla="*/ 0 w 644"/>
              <a:gd name="T21" fmla="*/ 301 h 415"/>
              <a:gd name="T22" fmla="*/ 3 w 644"/>
              <a:gd name="T23" fmla="*/ 323 h 415"/>
              <a:gd name="T24" fmla="*/ 9 w 644"/>
              <a:gd name="T25" fmla="*/ 345 h 415"/>
              <a:gd name="T26" fmla="*/ 19 w 644"/>
              <a:gd name="T27" fmla="*/ 364 h 415"/>
              <a:gd name="T28" fmla="*/ 33 w 644"/>
              <a:gd name="T29" fmla="*/ 382 h 415"/>
              <a:gd name="T30" fmla="*/ 51 w 644"/>
              <a:gd name="T31" fmla="*/ 396 h 415"/>
              <a:gd name="T32" fmla="*/ 70 w 644"/>
              <a:gd name="T33" fmla="*/ 406 h 415"/>
              <a:gd name="T34" fmla="*/ 92 w 644"/>
              <a:gd name="T35" fmla="*/ 413 h 415"/>
              <a:gd name="T36" fmla="*/ 115 w 644"/>
              <a:gd name="T37" fmla="*/ 415 h 415"/>
              <a:gd name="T38" fmla="*/ 493 w 644"/>
              <a:gd name="T39" fmla="*/ 415 h 415"/>
              <a:gd name="T40" fmla="*/ 534 w 644"/>
              <a:gd name="T41" fmla="*/ 410 h 415"/>
              <a:gd name="T42" fmla="*/ 571 w 644"/>
              <a:gd name="T43" fmla="*/ 395 h 415"/>
              <a:gd name="T44" fmla="*/ 586 w 644"/>
              <a:gd name="T45" fmla="*/ 383 h 415"/>
              <a:gd name="T46" fmla="*/ 614 w 644"/>
              <a:gd name="T47" fmla="*/ 355 h 415"/>
              <a:gd name="T48" fmla="*/ 633 w 644"/>
              <a:gd name="T49" fmla="*/ 322 h 415"/>
              <a:gd name="T50" fmla="*/ 643 w 644"/>
              <a:gd name="T51" fmla="*/ 284 h 415"/>
              <a:gd name="T52" fmla="*/ 644 w 644"/>
              <a:gd name="T53" fmla="*/ 264 h 415"/>
              <a:gd name="T54" fmla="*/ 642 w 644"/>
              <a:gd name="T55" fmla="*/ 234 h 415"/>
              <a:gd name="T56" fmla="*/ 633 w 644"/>
              <a:gd name="T57" fmla="*/ 205 h 415"/>
              <a:gd name="T58" fmla="*/ 619 w 644"/>
              <a:gd name="T59" fmla="*/ 180 h 415"/>
              <a:gd name="T60" fmla="*/ 600 w 644"/>
              <a:gd name="T61" fmla="*/ 158 h 415"/>
              <a:gd name="T62" fmla="*/ 578 w 644"/>
              <a:gd name="T63" fmla="*/ 139 h 415"/>
              <a:gd name="T64" fmla="*/ 553 w 644"/>
              <a:gd name="T65" fmla="*/ 125 h 415"/>
              <a:gd name="T66" fmla="*/ 524 w 644"/>
              <a:gd name="T67" fmla="*/ 116 h 415"/>
              <a:gd name="T68" fmla="*/ 493 w 644"/>
              <a:gd name="T69" fmla="*/ 113 h 415"/>
              <a:gd name="T70" fmla="*/ 489 w 644"/>
              <a:gd name="T71" fmla="*/ 111 h 415"/>
              <a:gd name="T72" fmla="*/ 484 w 644"/>
              <a:gd name="T73" fmla="*/ 98 h 415"/>
              <a:gd name="T74" fmla="*/ 471 w 644"/>
              <a:gd name="T75" fmla="*/ 75 h 415"/>
              <a:gd name="T76" fmla="*/ 456 w 644"/>
              <a:gd name="T77" fmla="*/ 55 h 415"/>
              <a:gd name="T78" fmla="*/ 437 w 644"/>
              <a:gd name="T79" fmla="*/ 38 h 415"/>
              <a:gd name="T80" fmla="*/ 417 w 644"/>
              <a:gd name="T81" fmla="*/ 23 h 415"/>
              <a:gd name="T82" fmla="*/ 394 w 644"/>
              <a:gd name="T83" fmla="*/ 12 h 415"/>
              <a:gd name="T84" fmla="*/ 369 w 644"/>
              <a:gd name="T85" fmla="*/ 4 h 415"/>
              <a:gd name="T86" fmla="*/ 343 w 644"/>
              <a:gd name="T87" fmla="*/ 0 h 415"/>
              <a:gd name="T88" fmla="*/ 330 w 644"/>
              <a:gd name="T89" fmla="*/ 0 h 415"/>
              <a:gd name="T90" fmla="*/ 302 w 644"/>
              <a:gd name="T91" fmla="*/ 1 h 415"/>
              <a:gd name="T92" fmla="*/ 275 w 644"/>
              <a:gd name="T93" fmla="*/ 9 h 415"/>
              <a:gd name="T94" fmla="*/ 251 w 644"/>
              <a:gd name="T95" fmla="*/ 19 h 415"/>
              <a:gd name="T96" fmla="*/ 228 w 644"/>
              <a:gd name="T97" fmla="*/ 34 h 415"/>
              <a:gd name="T98" fmla="*/ 208 w 644"/>
              <a:gd name="T99" fmla="*/ 52 h 415"/>
              <a:gd name="T100" fmla="*/ 191 w 644"/>
              <a:gd name="T101" fmla="*/ 73 h 415"/>
              <a:gd name="T102" fmla="*/ 177 w 644"/>
              <a:gd name="T103" fmla="*/ 97 h 415"/>
              <a:gd name="T104" fmla="*/ 167 w 644"/>
              <a:gd name="T105" fmla="*/ 122 h 415"/>
              <a:gd name="T106" fmla="*/ 162 w 644"/>
              <a:gd name="T107" fmla="*/ 125 h 415"/>
              <a:gd name="T108" fmla="*/ 154 w 644"/>
              <a:gd name="T109" fmla="*/ 124 h 415"/>
              <a:gd name="T110" fmla="*/ 145 w 644"/>
              <a:gd name="T111" fmla="*/ 124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4" h="415">
                <a:moveTo>
                  <a:pt x="145" y="124"/>
                </a:moveTo>
                <a:lnTo>
                  <a:pt x="145" y="124"/>
                </a:lnTo>
                <a:lnTo>
                  <a:pt x="131" y="125"/>
                </a:lnTo>
                <a:lnTo>
                  <a:pt x="119" y="129"/>
                </a:lnTo>
                <a:lnTo>
                  <a:pt x="107" y="135"/>
                </a:lnTo>
                <a:lnTo>
                  <a:pt x="97" y="143"/>
                </a:lnTo>
                <a:lnTo>
                  <a:pt x="88" y="153"/>
                </a:lnTo>
                <a:lnTo>
                  <a:pt x="82" y="164"/>
                </a:lnTo>
                <a:lnTo>
                  <a:pt x="78" y="177"/>
                </a:lnTo>
                <a:lnTo>
                  <a:pt x="75" y="190"/>
                </a:lnTo>
                <a:lnTo>
                  <a:pt x="75" y="192"/>
                </a:lnTo>
                <a:lnTo>
                  <a:pt x="73" y="194"/>
                </a:lnTo>
                <a:lnTo>
                  <a:pt x="73" y="194"/>
                </a:lnTo>
                <a:lnTo>
                  <a:pt x="58" y="201"/>
                </a:lnTo>
                <a:lnTo>
                  <a:pt x="44" y="211"/>
                </a:lnTo>
                <a:lnTo>
                  <a:pt x="31" y="223"/>
                </a:lnTo>
                <a:lnTo>
                  <a:pt x="21" y="236"/>
                </a:lnTo>
                <a:lnTo>
                  <a:pt x="12" y="251"/>
                </a:lnTo>
                <a:lnTo>
                  <a:pt x="5" y="266"/>
                </a:lnTo>
                <a:lnTo>
                  <a:pt x="2" y="283"/>
                </a:lnTo>
                <a:lnTo>
                  <a:pt x="0" y="301"/>
                </a:lnTo>
                <a:lnTo>
                  <a:pt x="0" y="301"/>
                </a:lnTo>
                <a:lnTo>
                  <a:pt x="0" y="312"/>
                </a:lnTo>
                <a:lnTo>
                  <a:pt x="3" y="323"/>
                </a:lnTo>
                <a:lnTo>
                  <a:pt x="5" y="335"/>
                </a:lnTo>
                <a:lnTo>
                  <a:pt x="9" y="345"/>
                </a:lnTo>
                <a:lnTo>
                  <a:pt x="14" y="355"/>
                </a:lnTo>
                <a:lnTo>
                  <a:pt x="19" y="364"/>
                </a:lnTo>
                <a:lnTo>
                  <a:pt x="26" y="373"/>
                </a:lnTo>
                <a:lnTo>
                  <a:pt x="33" y="382"/>
                </a:lnTo>
                <a:lnTo>
                  <a:pt x="42" y="388"/>
                </a:lnTo>
                <a:lnTo>
                  <a:pt x="51" y="396"/>
                </a:lnTo>
                <a:lnTo>
                  <a:pt x="60" y="401"/>
                </a:lnTo>
                <a:lnTo>
                  <a:pt x="70" y="406"/>
                </a:lnTo>
                <a:lnTo>
                  <a:pt x="80" y="410"/>
                </a:lnTo>
                <a:lnTo>
                  <a:pt x="92" y="413"/>
                </a:lnTo>
                <a:lnTo>
                  <a:pt x="103" y="415"/>
                </a:lnTo>
                <a:lnTo>
                  <a:pt x="115" y="415"/>
                </a:lnTo>
                <a:lnTo>
                  <a:pt x="493" y="415"/>
                </a:lnTo>
                <a:lnTo>
                  <a:pt x="493" y="415"/>
                </a:lnTo>
                <a:lnTo>
                  <a:pt x="513" y="414"/>
                </a:lnTo>
                <a:lnTo>
                  <a:pt x="534" y="410"/>
                </a:lnTo>
                <a:lnTo>
                  <a:pt x="553" y="404"/>
                </a:lnTo>
                <a:lnTo>
                  <a:pt x="571" y="395"/>
                </a:lnTo>
                <a:lnTo>
                  <a:pt x="571" y="395"/>
                </a:lnTo>
                <a:lnTo>
                  <a:pt x="586" y="383"/>
                </a:lnTo>
                <a:lnTo>
                  <a:pt x="601" y="371"/>
                </a:lnTo>
                <a:lnTo>
                  <a:pt x="614" y="355"/>
                </a:lnTo>
                <a:lnTo>
                  <a:pt x="624" y="339"/>
                </a:lnTo>
                <a:lnTo>
                  <a:pt x="633" y="322"/>
                </a:lnTo>
                <a:lnTo>
                  <a:pt x="639" y="303"/>
                </a:lnTo>
                <a:lnTo>
                  <a:pt x="643" y="284"/>
                </a:lnTo>
                <a:lnTo>
                  <a:pt x="644" y="264"/>
                </a:lnTo>
                <a:lnTo>
                  <a:pt x="644" y="264"/>
                </a:lnTo>
                <a:lnTo>
                  <a:pt x="644" y="248"/>
                </a:lnTo>
                <a:lnTo>
                  <a:pt x="642" y="234"/>
                </a:lnTo>
                <a:lnTo>
                  <a:pt x="638" y="219"/>
                </a:lnTo>
                <a:lnTo>
                  <a:pt x="633" y="205"/>
                </a:lnTo>
                <a:lnTo>
                  <a:pt x="627" y="192"/>
                </a:lnTo>
                <a:lnTo>
                  <a:pt x="619" y="180"/>
                </a:lnTo>
                <a:lnTo>
                  <a:pt x="610" y="168"/>
                </a:lnTo>
                <a:lnTo>
                  <a:pt x="600" y="158"/>
                </a:lnTo>
                <a:lnTo>
                  <a:pt x="590" y="148"/>
                </a:lnTo>
                <a:lnTo>
                  <a:pt x="578" y="139"/>
                </a:lnTo>
                <a:lnTo>
                  <a:pt x="566" y="131"/>
                </a:lnTo>
                <a:lnTo>
                  <a:pt x="553" y="125"/>
                </a:lnTo>
                <a:lnTo>
                  <a:pt x="539" y="120"/>
                </a:lnTo>
                <a:lnTo>
                  <a:pt x="524" y="116"/>
                </a:lnTo>
                <a:lnTo>
                  <a:pt x="510" y="115"/>
                </a:lnTo>
                <a:lnTo>
                  <a:pt x="493" y="113"/>
                </a:lnTo>
                <a:lnTo>
                  <a:pt x="490" y="113"/>
                </a:lnTo>
                <a:lnTo>
                  <a:pt x="489" y="111"/>
                </a:lnTo>
                <a:lnTo>
                  <a:pt x="489" y="111"/>
                </a:lnTo>
                <a:lnTo>
                  <a:pt x="484" y="98"/>
                </a:lnTo>
                <a:lnTo>
                  <a:pt x="479" y="87"/>
                </a:lnTo>
                <a:lnTo>
                  <a:pt x="471" y="75"/>
                </a:lnTo>
                <a:lnTo>
                  <a:pt x="464" y="65"/>
                </a:lnTo>
                <a:lnTo>
                  <a:pt x="456" y="55"/>
                </a:lnTo>
                <a:lnTo>
                  <a:pt x="447" y="46"/>
                </a:lnTo>
                <a:lnTo>
                  <a:pt x="437" y="38"/>
                </a:lnTo>
                <a:lnTo>
                  <a:pt x="427" y="31"/>
                </a:lnTo>
                <a:lnTo>
                  <a:pt x="417" y="23"/>
                </a:lnTo>
                <a:lnTo>
                  <a:pt x="405" y="17"/>
                </a:lnTo>
                <a:lnTo>
                  <a:pt x="394" y="12"/>
                </a:lnTo>
                <a:lnTo>
                  <a:pt x="381" y="8"/>
                </a:lnTo>
                <a:lnTo>
                  <a:pt x="369" y="4"/>
                </a:lnTo>
                <a:lnTo>
                  <a:pt x="357" y="1"/>
                </a:lnTo>
                <a:lnTo>
                  <a:pt x="343" y="0"/>
                </a:lnTo>
                <a:lnTo>
                  <a:pt x="330" y="0"/>
                </a:lnTo>
                <a:lnTo>
                  <a:pt x="330" y="0"/>
                </a:lnTo>
                <a:lnTo>
                  <a:pt x="316" y="0"/>
                </a:lnTo>
                <a:lnTo>
                  <a:pt x="302" y="1"/>
                </a:lnTo>
                <a:lnTo>
                  <a:pt x="289" y="5"/>
                </a:lnTo>
                <a:lnTo>
                  <a:pt x="275" y="9"/>
                </a:lnTo>
                <a:lnTo>
                  <a:pt x="263" y="14"/>
                </a:lnTo>
                <a:lnTo>
                  <a:pt x="251" y="19"/>
                </a:lnTo>
                <a:lnTo>
                  <a:pt x="240" y="26"/>
                </a:lnTo>
                <a:lnTo>
                  <a:pt x="228" y="34"/>
                </a:lnTo>
                <a:lnTo>
                  <a:pt x="218" y="42"/>
                </a:lnTo>
                <a:lnTo>
                  <a:pt x="208" y="52"/>
                </a:lnTo>
                <a:lnTo>
                  <a:pt x="199" y="63"/>
                </a:lnTo>
                <a:lnTo>
                  <a:pt x="191" y="73"/>
                </a:lnTo>
                <a:lnTo>
                  <a:pt x="184" y="84"/>
                </a:lnTo>
                <a:lnTo>
                  <a:pt x="177" y="97"/>
                </a:lnTo>
                <a:lnTo>
                  <a:pt x="171" y="110"/>
                </a:lnTo>
                <a:lnTo>
                  <a:pt x="167" y="122"/>
                </a:lnTo>
                <a:lnTo>
                  <a:pt x="166" y="126"/>
                </a:lnTo>
                <a:lnTo>
                  <a:pt x="162" y="125"/>
                </a:lnTo>
                <a:lnTo>
                  <a:pt x="162" y="125"/>
                </a:lnTo>
                <a:lnTo>
                  <a:pt x="154" y="124"/>
                </a:lnTo>
                <a:lnTo>
                  <a:pt x="145" y="124"/>
                </a:lnTo>
                <a:lnTo>
                  <a:pt x="145" y="12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rgbClr val="6167A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918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85583B6-19EE-A244-A956-141A181CF88F}"/>
              </a:ext>
            </a:extLst>
          </p:cNvPr>
          <p:cNvSpPr txBox="1"/>
          <p:nvPr/>
        </p:nvSpPr>
        <p:spPr>
          <a:xfrm>
            <a:off x="516001" y="848904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  <p:sp>
        <p:nvSpPr>
          <p:cNvPr id="158" name="Arrow: Down 15">
            <a:extLst>
              <a:ext uri="{FF2B5EF4-FFF2-40B4-BE49-F238E27FC236}">
                <a16:creationId xmlns:a16="http://schemas.microsoft.com/office/drawing/2014/main" id="{D912FAE2-D763-A940-8CF9-2B77C6E7EF0D}"/>
              </a:ext>
            </a:extLst>
          </p:cNvPr>
          <p:cNvSpPr/>
          <p:nvPr/>
        </p:nvSpPr>
        <p:spPr>
          <a:xfrm rot="10800000">
            <a:off x="3905511" y="853228"/>
            <a:ext cx="573393" cy="3004352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</p:spTree>
    <p:extLst>
      <p:ext uri="{BB962C8B-B14F-4D97-AF65-F5344CB8AC3E}">
        <p14:creationId xmlns:p14="http://schemas.microsoft.com/office/powerpoint/2010/main" val="394994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dirty="0" err="1"/>
              <a:t>Zowe</a:t>
            </a:r>
            <a:r>
              <a:rPr lang="en-US" sz="3200" dirty="0"/>
              <a:t> Future</a:t>
            </a:r>
            <a:endParaRPr sz="3100" dirty="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50" y="394975"/>
            <a:ext cx="2717854" cy="12144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86298AA-E99F-EE41-99DA-BE17AF213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74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Future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333334" y="884666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539265" y="1530000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EA911-04C4-6C4B-8B07-178C88EBC497}"/>
              </a:ext>
            </a:extLst>
          </p:cNvPr>
          <p:cNvGrpSpPr/>
          <p:nvPr/>
        </p:nvGrpSpPr>
        <p:grpSpPr>
          <a:xfrm>
            <a:off x="1933863" y="1108480"/>
            <a:ext cx="1671018" cy="1361184"/>
            <a:chOff x="10241039" y="1547336"/>
            <a:chExt cx="2228024" cy="1814912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AAAB713-3276-D642-B03B-48241A8CB3FC}"/>
                </a:ext>
              </a:extLst>
            </p:cNvPr>
            <p:cNvSpPr txBox="1"/>
            <p:nvPr/>
          </p:nvSpPr>
          <p:spPr>
            <a:xfrm>
              <a:off x="10241039" y="1547336"/>
              <a:ext cx="2228024" cy="58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 Mobile App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</a:b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(</a:t>
              </a:r>
              <a:r>
                <a:rPr lang="en-US" sz="1050" i="1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Incubation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endParaRPr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B4E3E431-0457-2846-89CD-F8F3088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6001" y="2308690"/>
              <a:ext cx="1580731" cy="1053558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4413953" y="343444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6818243" y="1058203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0" y="1486823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094696" y="1086536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971DFC-FD04-CF4E-8544-6797B8F568E0}"/>
              </a:ext>
            </a:extLst>
          </p:cNvPr>
          <p:cNvGrpSpPr/>
          <p:nvPr/>
        </p:nvGrpSpPr>
        <p:grpSpPr>
          <a:xfrm>
            <a:off x="4380883" y="1234205"/>
            <a:ext cx="2325531" cy="1538376"/>
            <a:chOff x="6656707" y="1390327"/>
            <a:chExt cx="3100708" cy="2051168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814F08F-C5F9-B74E-BEB9-C62A00D2998B}"/>
                </a:ext>
              </a:extLst>
            </p:cNvPr>
            <p:cNvSpPr txBox="1"/>
            <p:nvPr/>
          </p:nvSpPr>
          <p:spPr>
            <a:xfrm>
              <a:off x="7790787" y="1390327"/>
              <a:ext cx="1966628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CLI  </a:t>
              </a:r>
              <a:br>
                <a:rPr lang="en-US" sz="1224" dirty="0"/>
              </a:br>
              <a:r>
                <a:rPr lang="en-US" sz="1224" dirty="0"/>
                <a:t>build | deploy | test</a:t>
              </a: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3912E2BC-1C9C-234E-B5C8-4E978B9CBF18}"/>
                </a:ext>
              </a:extLst>
            </p:cNvPr>
            <p:cNvGrpSpPr/>
            <p:nvPr/>
          </p:nvGrpSpPr>
          <p:grpSpPr>
            <a:xfrm>
              <a:off x="7460758" y="2014447"/>
              <a:ext cx="2221119" cy="1035740"/>
              <a:chOff x="1947110" y="3173074"/>
              <a:chExt cx="2149905" cy="1019707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CF7DAE8-C3BE-8144-B72B-97F80FD2751A}"/>
                  </a:ext>
                </a:extLst>
              </p:cNvPr>
              <p:cNvGrpSpPr/>
              <p:nvPr/>
            </p:nvGrpSpPr>
            <p:grpSpPr>
              <a:xfrm>
                <a:off x="1947907" y="3173074"/>
                <a:ext cx="2149108" cy="1019707"/>
                <a:chOff x="0" y="404813"/>
                <a:chExt cx="9144001" cy="4338637"/>
              </a:xfrm>
            </p:grpSpPr>
            <p:sp>
              <p:nvSpPr>
                <p:cNvPr id="317" name="Freeform 5">
                  <a:extLst>
                    <a:ext uri="{FF2B5EF4-FFF2-40B4-BE49-F238E27FC236}">
                      <a16:creationId xmlns:a16="http://schemas.microsoft.com/office/drawing/2014/main" id="{D16B13FD-D950-9E4C-818F-6037E0338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425" y="3378200"/>
                  <a:ext cx="3259138" cy="1328737"/>
                </a:xfrm>
                <a:custGeom>
                  <a:avLst/>
                  <a:gdLst>
                    <a:gd name="T0" fmla="*/ 1582 w 2053"/>
                    <a:gd name="T1" fmla="*/ 131 h 837"/>
                    <a:gd name="T2" fmla="*/ 1573 w 2053"/>
                    <a:gd name="T3" fmla="*/ 137 h 837"/>
                    <a:gd name="T4" fmla="*/ 1516 w 2053"/>
                    <a:gd name="T5" fmla="*/ 176 h 837"/>
                    <a:gd name="T6" fmla="*/ 1480 w 2053"/>
                    <a:gd name="T7" fmla="*/ 198 h 837"/>
                    <a:gd name="T8" fmla="*/ 1449 w 2053"/>
                    <a:gd name="T9" fmla="*/ 217 h 837"/>
                    <a:gd name="T10" fmla="*/ 1404 w 2053"/>
                    <a:gd name="T11" fmla="*/ 239 h 837"/>
                    <a:gd name="T12" fmla="*/ 1357 w 2053"/>
                    <a:gd name="T13" fmla="*/ 257 h 837"/>
                    <a:gd name="T14" fmla="*/ 1256 w 2053"/>
                    <a:gd name="T15" fmla="*/ 290 h 837"/>
                    <a:gd name="T16" fmla="*/ 1224 w 2053"/>
                    <a:gd name="T17" fmla="*/ 298 h 837"/>
                    <a:gd name="T18" fmla="*/ 1159 w 2053"/>
                    <a:gd name="T19" fmla="*/ 310 h 837"/>
                    <a:gd name="T20" fmla="*/ 1094 w 2053"/>
                    <a:gd name="T21" fmla="*/ 315 h 837"/>
                    <a:gd name="T22" fmla="*/ 1030 w 2053"/>
                    <a:gd name="T23" fmla="*/ 315 h 837"/>
                    <a:gd name="T24" fmla="*/ 966 w 2053"/>
                    <a:gd name="T25" fmla="*/ 310 h 837"/>
                    <a:gd name="T26" fmla="*/ 903 w 2053"/>
                    <a:gd name="T27" fmla="*/ 299 h 837"/>
                    <a:gd name="T28" fmla="*/ 841 w 2053"/>
                    <a:gd name="T29" fmla="*/ 284 h 837"/>
                    <a:gd name="T30" fmla="*/ 780 w 2053"/>
                    <a:gd name="T31" fmla="*/ 262 h 837"/>
                    <a:gd name="T32" fmla="*/ 743 w 2053"/>
                    <a:gd name="T33" fmla="*/ 247 h 837"/>
                    <a:gd name="T34" fmla="*/ 717 w 2053"/>
                    <a:gd name="T35" fmla="*/ 236 h 837"/>
                    <a:gd name="T36" fmla="*/ 669 w 2053"/>
                    <a:gd name="T37" fmla="*/ 213 h 837"/>
                    <a:gd name="T38" fmla="*/ 623 w 2053"/>
                    <a:gd name="T39" fmla="*/ 187 h 837"/>
                    <a:gd name="T40" fmla="*/ 580 w 2053"/>
                    <a:gd name="T41" fmla="*/ 159 h 837"/>
                    <a:gd name="T42" fmla="*/ 540 w 2053"/>
                    <a:gd name="T43" fmla="*/ 128 h 837"/>
                    <a:gd name="T44" fmla="*/ 501 w 2053"/>
                    <a:gd name="T45" fmla="*/ 96 h 837"/>
                    <a:gd name="T46" fmla="*/ 465 w 2053"/>
                    <a:gd name="T47" fmla="*/ 60 h 837"/>
                    <a:gd name="T48" fmla="*/ 432 w 2053"/>
                    <a:gd name="T49" fmla="*/ 20 h 837"/>
                    <a:gd name="T50" fmla="*/ 413 w 2053"/>
                    <a:gd name="T51" fmla="*/ 2 h 837"/>
                    <a:gd name="T52" fmla="*/ 3 w 2053"/>
                    <a:gd name="T53" fmla="*/ 321 h 837"/>
                    <a:gd name="T54" fmla="*/ 0 w 2053"/>
                    <a:gd name="T55" fmla="*/ 316 h 837"/>
                    <a:gd name="T56" fmla="*/ 27 w 2053"/>
                    <a:gd name="T57" fmla="*/ 350 h 837"/>
                    <a:gd name="T58" fmla="*/ 83 w 2053"/>
                    <a:gd name="T59" fmla="*/ 414 h 837"/>
                    <a:gd name="T60" fmla="*/ 142 w 2053"/>
                    <a:gd name="T61" fmla="*/ 475 h 837"/>
                    <a:gd name="T62" fmla="*/ 207 w 2053"/>
                    <a:gd name="T63" fmla="*/ 531 h 837"/>
                    <a:gd name="T64" fmla="*/ 275 w 2053"/>
                    <a:gd name="T65" fmla="*/ 583 h 837"/>
                    <a:gd name="T66" fmla="*/ 347 w 2053"/>
                    <a:gd name="T67" fmla="*/ 630 h 837"/>
                    <a:gd name="T68" fmla="*/ 423 w 2053"/>
                    <a:gd name="T69" fmla="*/ 673 h 837"/>
                    <a:gd name="T70" fmla="*/ 503 w 2053"/>
                    <a:gd name="T71" fmla="*/ 711 h 837"/>
                    <a:gd name="T72" fmla="*/ 543 w 2053"/>
                    <a:gd name="T73" fmla="*/ 729 h 837"/>
                    <a:gd name="T74" fmla="*/ 606 w 2053"/>
                    <a:gd name="T75" fmla="*/ 755 h 837"/>
                    <a:gd name="T76" fmla="*/ 669 w 2053"/>
                    <a:gd name="T77" fmla="*/ 777 h 837"/>
                    <a:gd name="T78" fmla="*/ 733 w 2053"/>
                    <a:gd name="T79" fmla="*/ 796 h 837"/>
                    <a:gd name="T80" fmla="*/ 797 w 2053"/>
                    <a:gd name="T81" fmla="*/ 810 h 837"/>
                    <a:gd name="T82" fmla="*/ 863 w 2053"/>
                    <a:gd name="T83" fmla="*/ 823 h 837"/>
                    <a:gd name="T84" fmla="*/ 928 w 2053"/>
                    <a:gd name="T85" fmla="*/ 831 h 837"/>
                    <a:gd name="T86" fmla="*/ 994 w 2053"/>
                    <a:gd name="T87" fmla="*/ 836 h 837"/>
                    <a:gd name="T88" fmla="*/ 1061 w 2053"/>
                    <a:gd name="T89" fmla="*/ 837 h 837"/>
                    <a:gd name="T90" fmla="*/ 1101 w 2053"/>
                    <a:gd name="T91" fmla="*/ 837 h 837"/>
                    <a:gd name="T92" fmla="*/ 1184 w 2053"/>
                    <a:gd name="T93" fmla="*/ 832 h 837"/>
                    <a:gd name="T94" fmla="*/ 1268 w 2053"/>
                    <a:gd name="T95" fmla="*/ 821 h 837"/>
                    <a:gd name="T96" fmla="*/ 1351 w 2053"/>
                    <a:gd name="T97" fmla="*/ 805 h 837"/>
                    <a:gd name="T98" fmla="*/ 1399 w 2053"/>
                    <a:gd name="T99" fmla="*/ 794 h 837"/>
                    <a:gd name="T100" fmla="*/ 1406 w 2053"/>
                    <a:gd name="T101" fmla="*/ 791 h 837"/>
                    <a:gd name="T102" fmla="*/ 1511 w 2053"/>
                    <a:gd name="T103" fmla="*/ 756 h 837"/>
                    <a:gd name="T104" fmla="*/ 1584 w 2053"/>
                    <a:gd name="T105" fmla="*/ 729 h 837"/>
                    <a:gd name="T106" fmla="*/ 1658 w 2053"/>
                    <a:gd name="T107" fmla="*/ 696 h 837"/>
                    <a:gd name="T108" fmla="*/ 1700 w 2053"/>
                    <a:gd name="T109" fmla="*/ 674 h 837"/>
                    <a:gd name="T110" fmla="*/ 1730 w 2053"/>
                    <a:gd name="T111" fmla="*/ 657 h 837"/>
                    <a:gd name="T112" fmla="*/ 1797 w 2053"/>
                    <a:gd name="T113" fmla="*/ 616 h 837"/>
                    <a:gd name="T114" fmla="*/ 1849 w 2053"/>
                    <a:gd name="T115" fmla="*/ 581 h 837"/>
                    <a:gd name="T116" fmla="*/ 1896 w 2053"/>
                    <a:gd name="T117" fmla="*/ 548 h 837"/>
                    <a:gd name="T118" fmla="*/ 2053 w 2053"/>
                    <a:gd name="T119" fmla="*/ 104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53" h="837">
                      <a:moveTo>
                        <a:pt x="1582" y="131"/>
                      </a:moveTo>
                      <a:lnTo>
                        <a:pt x="1582" y="131"/>
                      </a:lnTo>
                      <a:lnTo>
                        <a:pt x="1573" y="137"/>
                      </a:lnTo>
                      <a:lnTo>
                        <a:pt x="1573" y="137"/>
                      </a:lnTo>
                      <a:lnTo>
                        <a:pt x="1530" y="167"/>
                      </a:lnTo>
                      <a:lnTo>
                        <a:pt x="1516" y="176"/>
                      </a:lnTo>
                      <a:lnTo>
                        <a:pt x="1516" y="176"/>
                      </a:lnTo>
                      <a:lnTo>
                        <a:pt x="1480" y="198"/>
                      </a:lnTo>
                      <a:lnTo>
                        <a:pt x="1449" y="217"/>
                      </a:lnTo>
                      <a:lnTo>
                        <a:pt x="1449" y="217"/>
                      </a:lnTo>
                      <a:lnTo>
                        <a:pt x="1426" y="229"/>
                      </a:lnTo>
                      <a:lnTo>
                        <a:pt x="1404" y="239"/>
                      </a:lnTo>
                      <a:lnTo>
                        <a:pt x="1380" y="248"/>
                      </a:lnTo>
                      <a:lnTo>
                        <a:pt x="1357" y="257"/>
                      </a:lnTo>
                      <a:lnTo>
                        <a:pt x="1308" y="275"/>
                      </a:lnTo>
                      <a:lnTo>
                        <a:pt x="1256" y="290"/>
                      </a:lnTo>
                      <a:lnTo>
                        <a:pt x="1256" y="290"/>
                      </a:lnTo>
                      <a:lnTo>
                        <a:pt x="1224" y="298"/>
                      </a:lnTo>
                      <a:lnTo>
                        <a:pt x="1191" y="304"/>
                      </a:lnTo>
                      <a:lnTo>
                        <a:pt x="1159" y="310"/>
                      </a:lnTo>
                      <a:lnTo>
                        <a:pt x="1126" y="313"/>
                      </a:lnTo>
                      <a:lnTo>
                        <a:pt x="1094" y="315"/>
                      </a:lnTo>
                      <a:lnTo>
                        <a:pt x="1062" y="315"/>
                      </a:lnTo>
                      <a:lnTo>
                        <a:pt x="1030" y="315"/>
                      </a:lnTo>
                      <a:lnTo>
                        <a:pt x="998" y="313"/>
                      </a:lnTo>
                      <a:lnTo>
                        <a:pt x="966" y="310"/>
                      </a:lnTo>
                      <a:lnTo>
                        <a:pt x="935" y="305"/>
                      </a:lnTo>
                      <a:lnTo>
                        <a:pt x="903" y="299"/>
                      </a:lnTo>
                      <a:lnTo>
                        <a:pt x="873" y="293"/>
                      </a:lnTo>
                      <a:lnTo>
                        <a:pt x="841" y="284"/>
                      </a:lnTo>
                      <a:lnTo>
                        <a:pt x="811" y="274"/>
                      </a:lnTo>
                      <a:lnTo>
                        <a:pt x="780" y="262"/>
                      </a:lnTo>
                      <a:lnTo>
                        <a:pt x="750" y="250"/>
                      </a:lnTo>
                      <a:lnTo>
                        <a:pt x="743" y="247"/>
                      </a:lnTo>
                      <a:lnTo>
                        <a:pt x="743" y="247"/>
                      </a:lnTo>
                      <a:lnTo>
                        <a:pt x="717" y="236"/>
                      </a:lnTo>
                      <a:lnTo>
                        <a:pt x="694" y="225"/>
                      </a:lnTo>
                      <a:lnTo>
                        <a:pt x="669" y="213"/>
                      </a:lnTo>
                      <a:lnTo>
                        <a:pt x="647" y="200"/>
                      </a:lnTo>
                      <a:lnTo>
                        <a:pt x="623" y="187"/>
                      </a:lnTo>
                      <a:lnTo>
                        <a:pt x="602" y="173"/>
                      </a:lnTo>
                      <a:lnTo>
                        <a:pt x="580" y="159"/>
                      </a:lnTo>
                      <a:lnTo>
                        <a:pt x="560" y="144"/>
                      </a:lnTo>
                      <a:lnTo>
                        <a:pt x="540" y="128"/>
                      </a:lnTo>
                      <a:lnTo>
                        <a:pt x="519" y="113"/>
                      </a:lnTo>
                      <a:lnTo>
                        <a:pt x="501" y="96"/>
                      </a:lnTo>
                      <a:lnTo>
                        <a:pt x="482" y="78"/>
                      </a:lnTo>
                      <a:lnTo>
                        <a:pt x="465" y="60"/>
                      </a:lnTo>
                      <a:lnTo>
                        <a:pt x="449" y="41"/>
                      </a:lnTo>
                      <a:lnTo>
                        <a:pt x="432" y="20"/>
                      </a:lnTo>
                      <a:lnTo>
                        <a:pt x="416" y="0"/>
                      </a:lnTo>
                      <a:lnTo>
                        <a:pt x="413" y="2"/>
                      </a:lnTo>
                      <a:lnTo>
                        <a:pt x="452" y="466"/>
                      </a:lnTo>
                      <a:lnTo>
                        <a:pt x="3" y="321"/>
                      </a:lnTo>
                      <a:lnTo>
                        <a:pt x="3" y="321"/>
                      </a:lnTo>
                      <a:lnTo>
                        <a:pt x="0" y="316"/>
                      </a:lnTo>
                      <a:lnTo>
                        <a:pt x="0" y="316"/>
                      </a:lnTo>
                      <a:lnTo>
                        <a:pt x="27" y="350"/>
                      </a:lnTo>
                      <a:lnTo>
                        <a:pt x="54" y="383"/>
                      </a:lnTo>
                      <a:lnTo>
                        <a:pt x="83" y="414"/>
                      </a:lnTo>
                      <a:lnTo>
                        <a:pt x="112" y="446"/>
                      </a:lnTo>
                      <a:lnTo>
                        <a:pt x="142" y="475"/>
                      </a:lnTo>
                      <a:lnTo>
                        <a:pt x="174" y="503"/>
                      </a:lnTo>
                      <a:lnTo>
                        <a:pt x="207" y="531"/>
                      </a:lnTo>
                      <a:lnTo>
                        <a:pt x="240" y="557"/>
                      </a:lnTo>
                      <a:lnTo>
                        <a:pt x="275" y="583"/>
                      </a:lnTo>
                      <a:lnTo>
                        <a:pt x="311" y="607"/>
                      </a:lnTo>
                      <a:lnTo>
                        <a:pt x="347" y="630"/>
                      </a:lnTo>
                      <a:lnTo>
                        <a:pt x="384" y="653"/>
                      </a:lnTo>
                      <a:lnTo>
                        <a:pt x="423" y="673"/>
                      </a:lnTo>
                      <a:lnTo>
                        <a:pt x="462" y="693"/>
                      </a:lnTo>
                      <a:lnTo>
                        <a:pt x="503" y="711"/>
                      </a:lnTo>
                      <a:lnTo>
                        <a:pt x="543" y="729"/>
                      </a:lnTo>
                      <a:lnTo>
                        <a:pt x="543" y="729"/>
                      </a:lnTo>
                      <a:lnTo>
                        <a:pt x="575" y="743"/>
                      </a:lnTo>
                      <a:lnTo>
                        <a:pt x="606" y="755"/>
                      </a:lnTo>
                      <a:lnTo>
                        <a:pt x="638" y="767"/>
                      </a:lnTo>
                      <a:lnTo>
                        <a:pt x="669" y="777"/>
                      </a:lnTo>
                      <a:lnTo>
                        <a:pt x="701" y="787"/>
                      </a:lnTo>
                      <a:lnTo>
                        <a:pt x="733" y="796"/>
                      </a:lnTo>
                      <a:lnTo>
                        <a:pt x="765" y="804"/>
                      </a:lnTo>
                      <a:lnTo>
                        <a:pt x="797" y="810"/>
                      </a:lnTo>
                      <a:lnTo>
                        <a:pt x="830" y="817"/>
                      </a:lnTo>
                      <a:lnTo>
                        <a:pt x="863" y="823"/>
                      </a:lnTo>
                      <a:lnTo>
                        <a:pt x="895" y="827"/>
                      </a:lnTo>
                      <a:lnTo>
                        <a:pt x="928" y="831"/>
                      </a:lnTo>
                      <a:lnTo>
                        <a:pt x="960" y="834"/>
                      </a:lnTo>
                      <a:lnTo>
                        <a:pt x="994" y="836"/>
                      </a:lnTo>
                      <a:lnTo>
                        <a:pt x="1027" y="837"/>
                      </a:lnTo>
                      <a:lnTo>
                        <a:pt x="1061" y="837"/>
                      </a:lnTo>
                      <a:lnTo>
                        <a:pt x="1061" y="837"/>
                      </a:lnTo>
                      <a:lnTo>
                        <a:pt x="1101" y="837"/>
                      </a:lnTo>
                      <a:lnTo>
                        <a:pt x="1143" y="835"/>
                      </a:lnTo>
                      <a:lnTo>
                        <a:pt x="1184" y="832"/>
                      </a:lnTo>
                      <a:lnTo>
                        <a:pt x="1226" y="827"/>
                      </a:lnTo>
                      <a:lnTo>
                        <a:pt x="1268" y="821"/>
                      </a:lnTo>
                      <a:lnTo>
                        <a:pt x="1309" y="814"/>
                      </a:lnTo>
                      <a:lnTo>
                        <a:pt x="1351" y="805"/>
                      </a:lnTo>
                      <a:lnTo>
                        <a:pt x="1393" y="796"/>
                      </a:lnTo>
                      <a:lnTo>
                        <a:pt x="1399" y="794"/>
                      </a:lnTo>
                      <a:lnTo>
                        <a:pt x="1406" y="791"/>
                      </a:lnTo>
                      <a:lnTo>
                        <a:pt x="1406" y="791"/>
                      </a:lnTo>
                      <a:lnTo>
                        <a:pt x="1476" y="769"/>
                      </a:lnTo>
                      <a:lnTo>
                        <a:pt x="1511" y="756"/>
                      </a:lnTo>
                      <a:lnTo>
                        <a:pt x="1548" y="744"/>
                      </a:lnTo>
                      <a:lnTo>
                        <a:pt x="1584" y="729"/>
                      </a:lnTo>
                      <a:lnTo>
                        <a:pt x="1621" y="714"/>
                      </a:lnTo>
                      <a:lnTo>
                        <a:pt x="1658" y="696"/>
                      </a:lnTo>
                      <a:lnTo>
                        <a:pt x="1696" y="677"/>
                      </a:lnTo>
                      <a:lnTo>
                        <a:pt x="1700" y="674"/>
                      </a:lnTo>
                      <a:lnTo>
                        <a:pt x="1700" y="674"/>
                      </a:lnTo>
                      <a:lnTo>
                        <a:pt x="1730" y="657"/>
                      </a:lnTo>
                      <a:lnTo>
                        <a:pt x="1763" y="637"/>
                      </a:lnTo>
                      <a:lnTo>
                        <a:pt x="1797" y="616"/>
                      </a:lnTo>
                      <a:lnTo>
                        <a:pt x="1829" y="594"/>
                      </a:lnTo>
                      <a:lnTo>
                        <a:pt x="1849" y="581"/>
                      </a:lnTo>
                      <a:lnTo>
                        <a:pt x="1849" y="581"/>
                      </a:lnTo>
                      <a:lnTo>
                        <a:pt x="1896" y="548"/>
                      </a:lnTo>
                      <a:lnTo>
                        <a:pt x="1905" y="521"/>
                      </a:lnTo>
                      <a:lnTo>
                        <a:pt x="2053" y="104"/>
                      </a:lnTo>
                      <a:lnTo>
                        <a:pt x="1582" y="13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18" name="Freeform 6">
                  <a:extLst>
                    <a:ext uri="{FF2B5EF4-FFF2-40B4-BE49-F238E27FC236}">
                      <a16:creationId xmlns:a16="http://schemas.microsoft.com/office/drawing/2014/main" id="{4F7FE621-AF14-324D-BB47-EBE72FE64B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850" y="3328988"/>
                  <a:ext cx="3340100" cy="1414462"/>
                </a:xfrm>
                <a:custGeom>
                  <a:avLst/>
                  <a:gdLst>
                    <a:gd name="T0" fmla="*/ 1044 w 2104"/>
                    <a:gd name="T1" fmla="*/ 891 h 891"/>
                    <a:gd name="T2" fmla="*/ 910 w 2104"/>
                    <a:gd name="T3" fmla="*/ 881 h 891"/>
                    <a:gd name="T4" fmla="*/ 777 w 2104"/>
                    <a:gd name="T5" fmla="*/ 856 h 891"/>
                    <a:gd name="T6" fmla="*/ 648 w 2104"/>
                    <a:gd name="T7" fmla="*/ 819 h 891"/>
                    <a:gd name="T8" fmla="*/ 552 w 2104"/>
                    <a:gd name="T9" fmla="*/ 782 h 891"/>
                    <a:gd name="T10" fmla="*/ 391 w 2104"/>
                    <a:gd name="T11" fmla="*/ 703 h 891"/>
                    <a:gd name="T12" fmla="*/ 245 w 2104"/>
                    <a:gd name="T13" fmla="*/ 606 h 891"/>
                    <a:gd name="T14" fmla="*/ 114 w 2104"/>
                    <a:gd name="T15" fmla="*/ 493 h 891"/>
                    <a:gd name="T16" fmla="*/ 0 w 2104"/>
                    <a:gd name="T17" fmla="*/ 361 h 891"/>
                    <a:gd name="T18" fmla="*/ 407 w 2104"/>
                    <a:gd name="T19" fmla="*/ 23 h 891"/>
                    <a:gd name="T20" fmla="*/ 467 w 2104"/>
                    <a:gd name="T21" fmla="*/ 38 h 891"/>
                    <a:gd name="T22" fmla="*/ 534 w 2104"/>
                    <a:gd name="T23" fmla="*/ 110 h 891"/>
                    <a:gd name="T24" fmla="*/ 612 w 2104"/>
                    <a:gd name="T25" fmla="*/ 172 h 891"/>
                    <a:gd name="T26" fmla="*/ 698 w 2104"/>
                    <a:gd name="T27" fmla="*/ 225 h 891"/>
                    <a:gd name="T28" fmla="*/ 777 w 2104"/>
                    <a:gd name="T29" fmla="*/ 260 h 891"/>
                    <a:gd name="T30" fmla="*/ 887 w 2104"/>
                    <a:gd name="T31" fmla="*/ 299 h 891"/>
                    <a:gd name="T32" fmla="*/ 1039 w 2104"/>
                    <a:gd name="T33" fmla="*/ 324 h 891"/>
                    <a:gd name="T34" fmla="*/ 1125 w 2104"/>
                    <a:gd name="T35" fmla="*/ 323 h 891"/>
                    <a:gd name="T36" fmla="*/ 1220 w 2104"/>
                    <a:gd name="T37" fmla="*/ 310 h 891"/>
                    <a:gd name="T38" fmla="*/ 1317 w 2104"/>
                    <a:gd name="T39" fmla="*/ 284 h 891"/>
                    <a:gd name="T40" fmla="*/ 1433 w 2104"/>
                    <a:gd name="T41" fmla="*/ 239 h 891"/>
                    <a:gd name="T42" fmla="*/ 1522 w 2104"/>
                    <a:gd name="T43" fmla="*/ 187 h 891"/>
                    <a:gd name="T44" fmla="*/ 1577 w 2104"/>
                    <a:gd name="T45" fmla="*/ 150 h 891"/>
                    <a:gd name="T46" fmla="*/ 1933 w 2104"/>
                    <a:gd name="T47" fmla="*/ 594 h 891"/>
                    <a:gd name="T48" fmla="*/ 1861 w 2104"/>
                    <a:gd name="T49" fmla="*/ 644 h 891"/>
                    <a:gd name="T50" fmla="*/ 1759 w 2104"/>
                    <a:gd name="T51" fmla="*/ 708 h 891"/>
                    <a:gd name="T52" fmla="*/ 1686 w 2104"/>
                    <a:gd name="T53" fmla="*/ 747 h 891"/>
                    <a:gd name="T54" fmla="*/ 1538 w 2104"/>
                    <a:gd name="T55" fmla="*/ 809 h 891"/>
                    <a:gd name="T56" fmla="*/ 1416 w 2104"/>
                    <a:gd name="T57" fmla="*/ 848 h 891"/>
                    <a:gd name="T58" fmla="*/ 1290 w 2104"/>
                    <a:gd name="T59" fmla="*/ 874 h 891"/>
                    <a:gd name="T60" fmla="*/ 1120 w 2104"/>
                    <a:gd name="T61" fmla="*/ 891 h 891"/>
                    <a:gd name="T62" fmla="*/ 86 w 2104"/>
                    <a:gd name="T63" fmla="*/ 397 h 891"/>
                    <a:gd name="T64" fmla="*/ 190 w 2104"/>
                    <a:gd name="T65" fmla="*/ 502 h 891"/>
                    <a:gd name="T66" fmla="*/ 304 w 2104"/>
                    <a:gd name="T67" fmla="*/ 595 h 891"/>
                    <a:gd name="T68" fmla="*/ 432 w 2104"/>
                    <a:gd name="T69" fmla="*/ 674 h 891"/>
                    <a:gd name="T70" fmla="*/ 570 w 2104"/>
                    <a:gd name="T71" fmla="*/ 740 h 891"/>
                    <a:gd name="T72" fmla="*/ 632 w 2104"/>
                    <a:gd name="T73" fmla="*/ 765 h 891"/>
                    <a:gd name="T74" fmla="*/ 756 w 2104"/>
                    <a:gd name="T75" fmla="*/ 804 h 891"/>
                    <a:gd name="T76" fmla="*/ 883 w 2104"/>
                    <a:gd name="T77" fmla="*/ 831 h 891"/>
                    <a:gd name="T78" fmla="*/ 1012 w 2104"/>
                    <a:gd name="T79" fmla="*/ 845 h 891"/>
                    <a:gd name="T80" fmla="*/ 1119 w 2104"/>
                    <a:gd name="T81" fmla="*/ 846 h 891"/>
                    <a:gd name="T82" fmla="*/ 1282 w 2104"/>
                    <a:gd name="T83" fmla="*/ 830 h 891"/>
                    <a:gd name="T84" fmla="*/ 1411 w 2104"/>
                    <a:gd name="T85" fmla="*/ 803 h 891"/>
                    <a:gd name="T86" fmla="*/ 1521 w 2104"/>
                    <a:gd name="T87" fmla="*/ 767 h 891"/>
                    <a:gd name="T88" fmla="*/ 1666 w 2104"/>
                    <a:gd name="T89" fmla="*/ 706 h 891"/>
                    <a:gd name="T90" fmla="*/ 1736 w 2104"/>
                    <a:gd name="T91" fmla="*/ 669 h 891"/>
                    <a:gd name="T92" fmla="*/ 1855 w 2104"/>
                    <a:gd name="T93" fmla="*/ 594 h 891"/>
                    <a:gd name="T94" fmla="*/ 1607 w 2104"/>
                    <a:gd name="T95" fmla="*/ 184 h 891"/>
                    <a:gd name="T96" fmla="*/ 1560 w 2104"/>
                    <a:gd name="T97" fmla="*/ 216 h 891"/>
                    <a:gd name="T98" fmla="*/ 1477 w 2104"/>
                    <a:gd name="T99" fmla="*/ 267 h 891"/>
                    <a:gd name="T100" fmla="*/ 1430 w 2104"/>
                    <a:gd name="T101" fmla="*/ 290 h 891"/>
                    <a:gd name="T102" fmla="*/ 1281 w 2104"/>
                    <a:gd name="T103" fmla="*/ 343 h 891"/>
                    <a:gd name="T104" fmla="*/ 1229 w 2104"/>
                    <a:gd name="T105" fmla="*/ 355 h 891"/>
                    <a:gd name="T106" fmla="*/ 1127 w 2104"/>
                    <a:gd name="T107" fmla="*/ 368 h 891"/>
                    <a:gd name="T108" fmla="*/ 1037 w 2104"/>
                    <a:gd name="T109" fmla="*/ 368 h 891"/>
                    <a:gd name="T110" fmla="*/ 876 w 2104"/>
                    <a:gd name="T111" fmla="*/ 343 h 891"/>
                    <a:gd name="T112" fmla="*/ 752 w 2104"/>
                    <a:gd name="T113" fmla="*/ 299 h 891"/>
                    <a:gd name="T114" fmla="*/ 629 w 2104"/>
                    <a:gd name="T115" fmla="*/ 237 h 891"/>
                    <a:gd name="T116" fmla="*/ 489 w 2104"/>
                    <a:gd name="T117" fmla="*/ 129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104" h="891">
                      <a:moveTo>
                        <a:pt x="1079" y="891"/>
                      </a:moveTo>
                      <a:lnTo>
                        <a:pt x="1079" y="891"/>
                      </a:lnTo>
                      <a:lnTo>
                        <a:pt x="1079" y="891"/>
                      </a:lnTo>
                      <a:lnTo>
                        <a:pt x="1044" y="891"/>
                      </a:lnTo>
                      <a:lnTo>
                        <a:pt x="1010" y="890"/>
                      </a:lnTo>
                      <a:lnTo>
                        <a:pt x="976" y="888"/>
                      </a:lnTo>
                      <a:lnTo>
                        <a:pt x="944" y="884"/>
                      </a:lnTo>
                      <a:lnTo>
                        <a:pt x="910" y="881"/>
                      </a:lnTo>
                      <a:lnTo>
                        <a:pt x="876" y="875"/>
                      </a:lnTo>
                      <a:lnTo>
                        <a:pt x="843" y="870"/>
                      </a:lnTo>
                      <a:lnTo>
                        <a:pt x="810" y="864"/>
                      </a:lnTo>
                      <a:lnTo>
                        <a:pt x="777" y="856"/>
                      </a:lnTo>
                      <a:lnTo>
                        <a:pt x="744" y="848"/>
                      </a:lnTo>
                      <a:lnTo>
                        <a:pt x="712" y="839"/>
                      </a:lnTo>
                      <a:lnTo>
                        <a:pt x="680" y="829"/>
                      </a:lnTo>
                      <a:lnTo>
                        <a:pt x="648" y="819"/>
                      </a:lnTo>
                      <a:lnTo>
                        <a:pt x="616" y="807"/>
                      </a:lnTo>
                      <a:lnTo>
                        <a:pt x="584" y="794"/>
                      </a:lnTo>
                      <a:lnTo>
                        <a:pt x="552" y="782"/>
                      </a:lnTo>
                      <a:lnTo>
                        <a:pt x="552" y="782"/>
                      </a:lnTo>
                      <a:lnTo>
                        <a:pt x="510" y="764"/>
                      </a:lnTo>
                      <a:lnTo>
                        <a:pt x="470" y="745"/>
                      </a:lnTo>
                      <a:lnTo>
                        <a:pt x="431" y="724"/>
                      </a:lnTo>
                      <a:lnTo>
                        <a:pt x="391" y="703"/>
                      </a:lnTo>
                      <a:lnTo>
                        <a:pt x="353" y="681"/>
                      </a:lnTo>
                      <a:lnTo>
                        <a:pt x="316" y="657"/>
                      </a:lnTo>
                      <a:lnTo>
                        <a:pt x="280" y="632"/>
                      </a:lnTo>
                      <a:lnTo>
                        <a:pt x="245" y="606"/>
                      </a:lnTo>
                      <a:lnTo>
                        <a:pt x="211" y="579"/>
                      </a:lnTo>
                      <a:lnTo>
                        <a:pt x="177" y="551"/>
                      </a:lnTo>
                      <a:lnTo>
                        <a:pt x="146" y="523"/>
                      </a:lnTo>
                      <a:lnTo>
                        <a:pt x="114" y="493"/>
                      </a:lnTo>
                      <a:lnTo>
                        <a:pt x="84" y="461"/>
                      </a:lnTo>
                      <a:lnTo>
                        <a:pt x="55" y="428"/>
                      </a:lnTo>
                      <a:lnTo>
                        <a:pt x="27" y="395"/>
                      </a:lnTo>
                      <a:lnTo>
                        <a:pt x="0" y="361"/>
                      </a:lnTo>
                      <a:lnTo>
                        <a:pt x="24" y="342"/>
                      </a:lnTo>
                      <a:lnTo>
                        <a:pt x="28" y="330"/>
                      </a:lnTo>
                      <a:lnTo>
                        <a:pt x="445" y="466"/>
                      </a:lnTo>
                      <a:lnTo>
                        <a:pt x="407" y="23"/>
                      </a:lnTo>
                      <a:lnTo>
                        <a:pt x="437" y="0"/>
                      </a:lnTo>
                      <a:lnTo>
                        <a:pt x="452" y="18"/>
                      </a:lnTo>
                      <a:lnTo>
                        <a:pt x="452" y="18"/>
                      </a:lnTo>
                      <a:lnTo>
                        <a:pt x="467" y="38"/>
                      </a:lnTo>
                      <a:lnTo>
                        <a:pt x="483" y="57"/>
                      </a:lnTo>
                      <a:lnTo>
                        <a:pt x="499" y="75"/>
                      </a:lnTo>
                      <a:lnTo>
                        <a:pt x="517" y="93"/>
                      </a:lnTo>
                      <a:lnTo>
                        <a:pt x="534" y="110"/>
                      </a:lnTo>
                      <a:lnTo>
                        <a:pt x="553" y="127"/>
                      </a:lnTo>
                      <a:lnTo>
                        <a:pt x="571" y="142"/>
                      </a:lnTo>
                      <a:lnTo>
                        <a:pt x="591" y="157"/>
                      </a:lnTo>
                      <a:lnTo>
                        <a:pt x="612" y="172"/>
                      </a:lnTo>
                      <a:lnTo>
                        <a:pt x="632" y="186"/>
                      </a:lnTo>
                      <a:lnTo>
                        <a:pt x="653" y="199"/>
                      </a:lnTo>
                      <a:lnTo>
                        <a:pt x="676" y="212"/>
                      </a:lnTo>
                      <a:lnTo>
                        <a:pt x="698" y="225"/>
                      </a:lnTo>
                      <a:lnTo>
                        <a:pt x="721" y="236"/>
                      </a:lnTo>
                      <a:lnTo>
                        <a:pt x="746" y="247"/>
                      </a:lnTo>
                      <a:lnTo>
                        <a:pt x="769" y="257"/>
                      </a:lnTo>
                      <a:lnTo>
                        <a:pt x="777" y="260"/>
                      </a:lnTo>
                      <a:lnTo>
                        <a:pt x="777" y="260"/>
                      </a:lnTo>
                      <a:lnTo>
                        <a:pt x="813" y="275"/>
                      </a:lnTo>
                      <a:lnTo>
                        <a:pt x="850" y="288"/>
                      </a:lnTo>
                      <a:lnTo>
                        <a:pt x="887" y="299"/>
                      </a:lnTo>
                      <a:lnTo>
                        <a:pt x="924" y="308"/>
                      </a:lnTo>
                      <a:lnTo>
                        <a:pt x="963" y="315"/>
                      </a:lnTo>
                      <a:lnTo>
                        <a:pt x="1001" y="320"/>
                      </a:lnTo>
                      <a:lnTo>
                        <a:pt x="1039" y="324"/>
                      </a:lnTo>
                      <a:lnTo>
                        <a:pt x="1078" y="324"/>
                      </a:lnTo>
                      <a:lnTo>
                        <a:pt x="1078" y="324"/>
                      </a:lnTo>
                      <a:lnTo>
                        <a:pt x="1101" y="324"/>
                      </a:lnTo>
                      <a:lnTo>
                        <a:pt x="1125" y="323"/>
                      </a:lnTo>
                      <a:lnTo>
                        <a:pt x="1148" y="320"/>
                      </a:lnTo>
                      <a:lnTo>
                        <a:pt x="1172" y="318"/>
                      </a:lnTo>
                      <a:lnTo>
                        <a:pt x="1197" y="315"/>
                      </a:lnTo>
                      <a:lnTo>
                        <a:pt x="1220" y="310"/>
                      </a:lnTo>
                      <a:lnTo>
                        <a:pt x="1245" y="306"/>
                      </a:lnTo>
                      <a:lnTo>
                        <a:pt x="1269" y="300"/>
                      </a:lnTo>
                      <a:lnTo>
                        <a:pt x="1269" y="300"/>
                      </a:lnTo>
                      <a:lnTo>
                        <a:pt x="1317" y="284"/>
                      </a:lnTo>
                      <a:lnTo>
                        <a:pt x="1366" y="267"/>
                      </a:lnTo>
                      <a:lnTo>
                        <a:pt x="1388" y="258"/>
                      </a:lnTo>
                      <a:lnTo>
                        <a:pt x="1412" y="249"/>
                      </a:lnTo>
                      <a:lnTo>
                        <a:pt x="1433" y="239"/>
                      </a:lnTo>
                      <a:lnTo>
                        <a:pt x="1456" y="228"/>
                      </a:lnTo>
                      <a:lnTo>
                        <a:pt x="1456" y="228"/>
                      </a:lnTo>
                      <a:lnTo>
                        <a:pt x="1486" y="210"/>
                      </a:lnTo>
                      <a:lnTo>
                        <a:pt x="1522" y="187"/>
                      </a:lnTo>
                      <a:lnTo>
                        <a:pt x="1535" y="178"/>
                      </a:lnTo>
                      <a:lnTo>
                        <a:pt x="1535" y="178"/>
                      </a:lnTo>
                      <a:lnTo>
                        <a:pt x="1577" y="150"/>
                      </a:lnTo>
                      <a:lnTo>
                        <a:pt x="1577" y="150"/>
                      </a:lnTo>
                      <a:lnTo>
                        <a:pt x="1586" y="144"/>
                      </a:lnTo>
                      <a:lnTo>
                        <a:pt x="1592" y="139"/>
                      </a:lnTo>
                      <a:lnTo>
                        <a:pt x="2104" y="110"/>
                      </a:lnTo>
                      <a:lnTo>
                        <a:pt x="1933" y="594"/>
                      </a:lnTo>
                      <a:lnTo>
                        <a:pt x="1927" y="597"/>
                      </a:lnTo>
                      <a:lnTo>
                        <a:pt x="1927" y="597"/>
                      </a:lnTo>
                      <a:lnTo>
                        <a:pt x="1880" y="631"/>
                      </a:lnTo>
                      <a:lnTo>
                        <a:pt x="1861" y="644"/>
                      </a:lnTo>
                      <a:lnTo>
                        <a:pt x="1861" y="644"/>
                      </a:lnTo>
                      <a:lnTo>
                        <a:pt x="1826" y="667"/>
                      </a:lnTo>
                      <a:lnTo>
                        <a:pt x="1792" y="688"/>
                      </a:lnTo>
                      <a:lnTo>
                        <a:pt x="1759" y="708"/>
                      </a:lnTo>
                      <a:lnTo>
                        <a:pt x="1729" y="726"/>
                      </a:lnTo>
                      <a:lnTo>
                        <a:pt x="1725" y="728"/>
                      </a:lnTo>
                      <a:lnTo>
                        <a:pt x="1725" y="728"/>
                      </a:lnTo>
                      <a:lnTo>
                        <a:pt x="1686" y="747"/>
                      </a:lnTo>
                      <a:lnTo>
                        <a:pt x="1648" y="765"/>
                      </a:lnTo>
                      <a:lnTo>
                        <a:pt x="1611" y="781"/>
                      </a:lnTo>
                      <a:lnTo>
                        <a:pt x="1574" y="795"/>
                      </a:lnTo>
                      <a:lnTo>
                        <a:pt x="1538" y="809"/>
                      </a:lnTo>
                      <a:lnTo>
                        <a:pt x="1501" y="821"/>
                      </a:lnTo>
                      <a:lnTo>
                        <a:pt x="1431" y="844"/>
                      </a:lnTo>
                      <a:lnTo>
                        <a:pt x="1423" y="846"/>
                      </a:lnTo>
                      <a:lnTo>
                        <a:pt x="1416" y="848"/>
                      </a:lnTo>
                      <a:lnTo>
                        <a:pt x="1416" y="848"/>
                      </a:lnTo>
                      <a:lnTo>
                        <a:pt x="1375" y="858"/>
                      </a:lnTo>
                      <a:lnTo>
                        <a:pt x="1332" y="867"/>
                      </a:lnTo>
                      <a:lnTo>
                        <a:pt x="1290" y="874"/>
                      </a:lnTo>
                      <a:lnTo>
                        <a:pt x="1247" y="881"/>
                      </a:lnTo>
                      <a:lnTo>
                        <a:pt x="1205" y="885"/>
                      </a:lnTo>
                      <a:lnTo>
                        <a:pt x="1163" y="889"/>
                      </a:lnTo>
                      <a:lnTo>
                        <a:pt x="1120" y="891"/>
                      </a:lnTo>
                      <a:lnTo>
                        <a:pt x="1079" y="891"/>
                      </a:lnTo>
                      <a:lnTo>
                        <a:pt x="1079" y="891"/>
                      </a:lnTo>
                      <a:close/>
                      <a:moveTo>
                        <a:pt x="86" y="397"/>
                      </a:moveTo>
                      <a:lnTo>
                        <a:pt x="86" y="397"/>
                      </a:lnTo>
                      <a:lnTo>
                        <a:pt x="111" y="424"/>
                      </a:lnTo>
                      <a:lnTo>
                        <a:pt x="137" y="451"/>
                      </a:lnTo>
                      <a:lnTo>
                        <a:pt x="163" y="477"/>
                      </a:lnTo>
                      <a:lnTo>
                        <a:pt x="190" y="502"/>
                      </a:lnTo>
                      <a:lnTo>
                        <a:pt x="218" y="526"/>
                      </a:lnTo>
                      <a:lnTo>
                        <a:pt x="246" y="550"/>
                      </a:lnTo>
                      <a:lnTo>
                        <a:pt x="275" y="572"/>
                      </a:lnTo>
                      <a:lnTo>
                        <a:pt x="304" y="595"/>
                      </a:lnTo>
                      <a:lnTo>
                        <a:pt x="336" y="616"/>
                      </a:lnTo>
                      <a:lnTo>
                        <a:pt x="366" y="637"/>
                      </a:lnTo>
                      <a:lnTo>
                        <a:pt x="399" y="656"/>
                      </a:lnTo>
                      <a:lnTo>
                        <a:pt x="432" y="674"/>
                      </a:lnTo>
                      <a:lnTo>
                        <a:pt x="465" y="692"/>
                      </a:lnTo>
                      <a:lnTo>
                        <a:pt x="499" y="709"/>
                      </a:lnTo>
                      <a:lnTo>
                        <a:pt x="534" y="724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600" y="753"/>
                      </a:lnTo>
                      <a:lnTo>
                        <a:pt x="632" y="765"/>
                      </a:lnTo>
                      <a:lnTo>
                        <a:pt x="662" y="776"/>
                      </a:lnTo>
                      <a:lnTo>
                        <a:pt x="694" y="786"/>
                      </a:lnTo>
                      <a:lnTo>
                        <a:pt x="724" y="795"/>
                      </a:lnTo>
                      <a:lnTo>
                        <a:pt x="756" y="804"/>
                      </a:lnTo>
                      <a:lnTo>
                        <a:pt x="787" y="812"/>
                      </a:lnTo>
                      <a:lnTo>
                        <a:pt x="819" y="819"/>
                      </a:lnTo>
                      <a:lnTo>
                        <a:pt x="851" y="826"/>
                      </a:lnTo>
                      <a:lnTo>
                        <a:pt x="883" y="831"/>
                      </a:lnTo>
                      <a:lnTo>
                        <a:pt x="915" y="836"/>
                      </a:lnTo>
                      <a:lnTo>
                        <a:pt x="948" y="839"/>
                      </a:lnTo>
                      <a:lnTo>
                        <a:pt x="980" y="843"/>
                      </a:lnTo>
                      <a:lnTo>
                        <a:pt x="1012" y="845"/>
                      </a:lnTo>
                      <a:lnTo>
                        <a:pt x="1045" y="846"/>
                      </a:lnTo>
                      <a:lnTo>
                        <a:pt x="1079" y="846"/>
                      </a:lnTo>
                      <a:lnTo>
                        <a:pt x="1079" y="846"/>
                      </a:lnTo>
                      <a:lnTo>
                        <a:pt x="1119" y="846"/>
                      </a:lnTo>
                      <a:lnTo>
                        <a:pt x="1160" y="844"/>
                      </a:lnTo>
                      <a:lnTo>
                        <a:pt x="1201" y="840"/>
                      </a:lnTo>
                      <a:lnTo>
                        <a:pt x="1242" y="836"/>
                      </a:lnTo>
                      <a:lnTo>
                        <a:pt x="1282" y="830"/>
                      </a:lnTo>
                      <a:lnTo>
                        <a:pt x="1324" y="822"/>
                      </a:lnTo>
                      <a:lnTo>
                        <a:pt x="1364" y="814"/>
                      </a:lnTo>
                      <a:lnTo>
                        <a:pt x="1405" y="804"/>
                      </a:lnTo>
                      <a:lnTo>
                        <a:pt x="1411" y="803"/>
                      </a:lnTo>
                      <a:lnTo>
                        <a:pt x="1417" y="801"/>
                      </a:lnTo>
                      <a:lnTo>
                        <a:pt x="1417" y="801"/>
                      </a:lnTo>
                      <a:lnTo>
                        <a:pt x="1486" y="778"/>
                      </a:lnTo>
                      <a:lnTo>
                        <a:pt x="1521" y="767"/>
                      </a:lnTo>
                      <a:lnTo>
                        <a:pt x="1557" y="754"/>
                      </a:lnTo>
                      <a:lnTo>
                        <a:pt x="1593" y="739"/>
                      </a:lnTo>
                      <a:lnTo>
                        <a:pt x="1630" y="723"/>
                      </a:lnTo>
                      <a:lnTo>
                        <a:pt x="1666" y="706"/>
                      </a:lnTo>
                      <a:lnTo>
                        <a:pt x="1703" y="687"/>
                      </a:lnTo>
                      <a:lnTo>
                        <a:pt x="1708" y="686"/>
                      </a:lnTo>
                      <a:lnTo>
                        <a:pt x="1708" y="686"/>
                      </a:lnTo>
                      <a:lnTo>
                        <a:pt x="1736" y="669"/>
                      </a:lnTo>
                      <a:lnTo>
                        <a:pt x="1768" y="650"/>
                      </a:lnTo>
                      <a:lnTo>
                        <a:pt x="1802" y="629"/>
                      </a:lnTo>
                      <a:lnTo>
                        <a:pt x="1835" y="606"/>
                      </a:lnTo>
                      <a:lnTo>
                        <a:pt x="1855" y="594"/>
                      </a:lnTo>
                      <a:lnTo>
                        <a:pt x="1855" y="594"/>
                      </a:lnTo>
                      <a:lnTo>
                        <a:pt x="1894" y="566"/>
                      </a:lnTo>
                      <a:lnTo>
                        <a:pt x="2038" y="159"/>
                      </a:lnTo>
                      <a:lnTo>
                        <a:pt x="1607" y="184"/>
                      </a:lnTo>
                      <a:lnTo>
                        <a:pt x="1607" y="184"/>
                      </a:lnTo>
                      <a:lnTo>
                        <a:pt x="1603" y="186"/>
                      </a:lnTo>
                      <a:lnTo>
                        <a:pt x="1603" y="186"/>
                      </a:lnTo>
                      <a:lnTo>
                        <a:pt x="1560" y="216"/>
                      </a:lnTo>
                      <a:lnTo>
                        <a:pt x="1546" y="226"/>
                      </a:lnTo>
                      <a:lnTo>
                        <a:pt x="1546" y="226"/>
                      </a:lnTo>
                      <a:lnTo>
                        <a:pt x="1508" y="249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53" y="280"/>
                      </a:lnTo>
                      <a:lnTo>
                        <a:pt x="1430" y="290"/>
                      </a:lnTo>
                      <a:lnTo>
                        <a:pt x="1406" y="300"/>
                      </a:lnTo>
                      <a:lnTo>
                        <a:pt x="1381" y="310"/>
                      </a:lnTo>
                      <a:lnTo>
                        <a:pt x="1332" y="327"/>
                      </a:lnTo>
                      <a:lnTo>
                        <a:pt x="1281" y="343"/>
                      </a:lnTo>
                      <a:lnTo>
                        <a:pt x="1280" y="344"/>
                      </a:lnTo>
                      <a:lnTo>
                        <a:pt x="1280" y="344"/>
                      </a:lnTo>
                      <a:lnTo>
                        <a:pt x="1254" y="350"/>
                      </a:lnTo>
                      <a:lnTo>
                        <a:pt x="1229" y="355"/>
                      </a:lnTo>
                      <a:lnTo>
                        <a:pt x="1204" y="360"/>
                      </a:lnTo>
                      <a:lnTo>
                        <a:pt x="1179" y="363"/>
                      </a:lnTo>
                      <a:lnTo>
                        <a:pt x="1153" y="365"/>
                      </a:lnTo>
                      <a:lnTo>
                        <a:pt x="1127" y="368"/>
                      </a:lnTo>
                      <a:lnTo>
                        <a:pt x="1102" y="369"/>
                      </a:lnTo>
                      <a:lnTo>
                        <a:pt x="1078" y="369"/>
                      </a:lnTo>
                      <a:lnTo>
                        <a:pt x="1078" y="369"/>
                      </a:lnTo>
                      <a:lnTo>
                        <a:pt x="1037" y="368"/>
                      </a:lnTo>
                      <a:lnTo>
                        <a:pt x="997" y="365"/>
                      </a:lnTo>
                      <a:lnTo>
                        <a:pt x="956" y="360"/>
                      </a:lnTo>
                      <a:lnTo>
                        <a:pt x="915" y="352"/>
                      </a:lnTo>
                      <a:lnTo>
                        <a:pt x="876" y="343"/>
                      </a:lnTo>
                      <a:lnTo>
                        <a:pt x="837" y="330"/>
                      </a:lnTo>
                      <a:lnTo>
                        <a:pt x="797" y="317"/>
                      </a:lnTo>
                      <a:lnTo>
                        <a:pt x="759" y="301"/>
                      </a:lnTo>
                      <a:lnTo>
                        <a:pt x="752" y="299"/>
                      </a:lnTo>
                      <a:lnTo>
                        <a:pt x="752" y="299"/>
                      </a:lnTo>
                      <a:lnTo>
                        <a:pt x="710" y="280"/>
                      </a:lnTo>
                      <a:lnTo>
                        <a:pt x="668" y="260"/>
                      </a:lnTo>
                      <a:lnTo>
                        <a:pt x="629" y="237"/>
                      </a:lnTo>
                      <a:lnTo>
                        <a:pt x="591" y="212"/>
                      </a:lnTo>
                      <a:lnTo>
                        <a:pt x="555" y="186"/>
                      </a:lnTo>
                      <a:lnTo>
                        <a:pt x="522" y="158"/>
                      </a:lnTo>
                      <a:lnTo>
                        <a:pt x="489" y="129"/>
                      </a:lnTo>
                      <a:lnTo>
                        <a:pt x="459" y="96"/>
                      </a:lnTo>
                      <a:lnTo>
                        <a:pt x="496" y="530"/>
                      </a:lnTo>
                      <a:lnTo>
                        <a:pt x="86" y="3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19" name="Freeform 7">
                  <a:extLst>
                    <a:ext uri="{FF2B5EF4-FFF2-40B4-BE49-F238E27FC236}">
                      <a16:creationId xmlns:a16="http://schemas.microsoft.com/office/drawing/2014/main" id="{1CD2BE57-ADE4-D142-906C-28C077EEF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13" y="785813"/>
                  <a:ext cx="1431925" cy="3332162"/>
                </a:xfrm>
                <a:custGeom>
                  <a:avLst/>
                  <a:gdLst>
                    <a:gd name="T0" fmla="*/ 524 w 902"/>
                    <a:gd name="T1" fmla="*/ 1041 h 2099"/>
                    <a:gd name="T2" fmla="*/ 529 w 902"/>
                    <a:gd name="T3" fmla="*/ 989 h 2099"/>
                    <a:gd name="T4" fmla="*/ 541 w 902"/>
                    <a:gd name="T5" fmla="*/ 934 h 2099"/>
                    <a:gd name="T6" fmla="*/ 559 w 902"/>
                    <a:gd name="T7" fmla="*/ 874 h 2099"/>
                    <a:gd name="T8" fmla="*/ 583 w 902"/>
                    <a:gd name="T9" fmla="*/ 807 h 2099"/>
                    <a:gd name="T10" fmla="*/ 596 w 902"/>
                    <a:gd name="T11" fmla="*/ 780 h 2099"/>
                    <a:gd name="T12" fmla="*/ 624 w 902"/>
                    <a:gd name="T13" fmla="*/ 726 h 2099"/>
                    <a:gd name="T14" fmla="*/ 656 w 902"/>
                    <a:gd name="T15" fmla="*/ 675 h 2099"/>
                    <a:gd name="T16" fmla="*/ 692 w 902"/>
                    <a:gd name="T17" fmla="*/ 626 h 2099"/>
                    <a:gd name="T18" fmla="*/ 731 w 902"/>
                    <a:gd name="T19" fmla="*/ 579 h 2099"/>
                    <a:gd name="T20" fmla="*/ 775 w 902"/>
                    <a:gd name="T21" fmla="*/ 536 h 2099"/>
                    <a:gd name="T22" fmla="*/ 822 w 902"/>
                    <a:gd name="T23" fmla="*/ 494 h 2099"/>
                    <a:gd name="T24" fmla="*/ 875 w 902"/>
                    <a:gd name="T25" fmla="*/ 453 h 2099"/>
                    <a:gd name="T26" fmla="*/ 902 w 902"/>
                    <a:gd name="T27" fmla="*/ 434 h 2099"/>
                    <a:gd name="T28" fmla="*/ 429 w 902"/>
                    <a:gd name="T29" fmla="*/ 432 h 2099"/>
                    <a:gd name="T30" fmla="*/ 614 w 902"/>
                    <a:gd name="T31" fmla="*/ 0 h 2099"/>
                    <a:gd name="T32" fmla="*/ 570 w 902"/>
                    <a:gd name="T33" fmla="*/ 29 h 2099"/>
                    <a:gd name="T34" fmla="*/ 488 w 902"/>
                    <a:gd name="T35" fmla="*/ 93 h 2099"/>
                    <a:gd name="T36" fmla="*/ 411 w 902"/>
                    <a:gd name="T37" fmla="*/ 161 h 2099"/>
                    <a:gd name="T38" fmla="*/ 340 w 902"/>
                    <a:gd name="T39" fmla="*/ 233 h 2099"/>
                    <a:gd name="T40" fmla="*/ 276 w 902"/>
                    <a:gd name="T41" fmla="*/ 309 h 2099"/>
                    <a:gd name="T42" fmla="*/ 219 w 902"/>
                    <a:gd name="T43" fmla="*/ 389 h 2099"/>
                    <a:gd name="T44" fmla="*/ 167 w 902"/>
                    <a:gd name="T45" fmla="*/ 473 h 2099"/>
                    <a:gd name="T46" fmla="*/ 122 w 902"/>
                    <a:gd name="T47" fmla="*/ 561 h 2099"/>
                    <a:gd name="T48" fmla="*/ 100 w 902"/>
                    <a:gd name="T49" fmla="*/ 611 h 2099"/>
                    <a:gd name="T50" fmla="*/ 85 w 902"/>
                    <a:gd name="T51" fmla="*/ 649 h 2099"/>
                    <a:gd name="T52" fmla="*/ 55 w 902"/>
                    <a:gd name="T53" fmla="*/ 739 h 2099"/>
                    <a:gd name="T54" fmla="*/ 27 w 902"/>
                    <a:gd name="T55" fmla="*/ 843 h 2099"/>
                    <a:gd name="T56" fmla="*/ 15 w 902"/>
                    <a:gd name="T57" fmla="*/ 900 h 2099"/>
                    <a:gd name="T58" fmla="*/ 6 w 902"/>
                    <a:gd name="T59" fmla="*/ 959 h 2099"/>
                    <a:gd name="T60" fmla="*/ 2 w 902"/>
                    <a:gd name="T61" fmla="*/ 1021 h 2099"/>
                    <a:gd name="T62" fmla="*/ 2 w 902"/>
                    <a:gd name="T63" fmla="*/ 1033 h 2099"/>
                    <a:gd name="T64" fmla="*/ 1 w 902"/>
                    <a:gd name="T65" fmla="*/ 1089 h 2099"/>
                    <a:gd name="T66" fmla="*/ 0 w 902"/>
                    <a:gd name="T67" fmla="*/ 1140 h 2099"/>
                    <a:gd name="T68" fmla="*/ 2 w 902"/>
                    <a:gd name="T69" fmla="*/ 1221 h 2099"/>
                    <a:gd name="T70" fmla="*/ 5 w 902"/>
                    <a:gd name="T71" fmla="*/ 1278 h 2099"/>
                    <a:gd name="T72" fmla="*/ 10 w 902"/>
                    <a:gd name="T73" fmla="*/ 1309 h 2099"/>
                    <a:gd name="T74" fmla="*/ 15 w 902"/>
                    <a:gd name="T75" fmla="*/ 1349 h 2099"/>
                    <a:gd name="T76" fmla="*/ 31 w 902"/>
                    <a:gd name="T77" fmla="*/ 1429 h 2099"/>
                    <a:gd name="T78" fmla="*/ 50 w 902"/>
                    <a:gd name="T79" fmla="*/ 1506 h 2099"/>
                    <a:gd name="T80" fmla="*/ 74 w 902"/>
                    <a:gd name="T81" fmla="*/ 1580 h 2099"/>
                    <a:gd name="T82" fmla="*/ 102 w 902"/>
                    <a:gd name="T83" fmla="*/ 1652 h 2099"/>
                    <a:gd name="T84" fmla="*/ 135 w 902"/>
                    <a:gd name="T85" fmla="*/ 1722 h 2099"/>
                    <a:gd name="T86" fmla="*/ 171 w 902"/>
                    <a:gd name="T87" fmla="*/ 1791 h 2099"/>
                    <a:gd name="T88" fmla="*/ 212 w 902"/>
                    <a:gd name="T89" fmla="*/ 1857 h 2099"/>
                    <a:gd name="T90" fmla="*/ 248 w 902"/>
                    <a:gd name="T91" fmla="*/ 1908 h 2099"/>
                    <a:gd name="T92" fmla="*/ 279 w 902"/>
                    <a:gd name="T93" fmla="*/ 1949 h 2099"/>
                    <a:gd name="T94" fmla="*/ 282 w 902"/>
                    <a:gd name="T95" fmla="*/ 1954 h 2099"/>
                    <a:gd name="T96" fmla="*/ 692 w 902"/>
                    <a:gd name="T97" fmla="*/ 1635 h 2099"/>
                    <a:gd name="T98" fmla="*/ 692 w 902"/>
                    <a:gd name="T99" fmla="*/ 1629 h 2099"/>
                    <a:gd name="T100" fmla="*/ 654 w 902"/>
                    <a:gd name="T101" fmla="*/ 1578 h 2099"/>
                    <a:gd name="T102" fmla="*/ 644 w 902"/>
                    <a:gd name="T103" fmla="*/ 1563 h 2099"/>
                    <a:gd name="T104" fmla="*/ 601 w 902"/>
                    <a:gd name="T105" fmla="*/ 1489 h 2099"/>
                    <a:gd name="T106" fmla="*/ 569 w 902"/>
                    <a:gd name="T107" fmla="*/ 1411 h 2099"/>
                    <a:gd name="T108" fmla="*/ 543 w 902"/>
                    <a:gd name="T109" fmla="*/ 1328 h 2099"/>
                    <a:gd name="T110" fmla="*/ 526 w 902"/>
                    <a:gd name="T111" fmla="*/ 1238 h 2099"/>
                    <a:gd name="T112" fmla="*/ 524 w 902"/>
                    <a:gd name="T113" fmla="*/ 1206 h 2099"/>
                    <a:gd name="T114" fmla="*/ 523 w 902"/>
                    <a:gd name="T115" fmla="*/ 1136 h 2099"/>
                    <a:gd name="T116" fmla="*/ 523 w 902"/>
                    <a:gd name="T117" fmla="*/ 1097 h 2099"/>
                    <a:gd name="T118" fmla="*/ 524 w 902"/>
                    <a:gd name="T119" fmla="*/ 1041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524" y="1041"/>
                      </a:moveTo>
                      <a:lnTo>
                        <a:pt x="524" y="1041"/>
                      </a:lnTo>
                      <a:lnTo>
                        <a:pt x="526" y="1015"/>
                      </a:lnTo>
                      <a:lnTo>
                        <a:pt x="529" y="989"/>
                      </a:lnTo>
                      <a:lnTo>
                        <a:pt x="534" y="962"/>
                      </a:lnTo>
                      <a:lnTo>
                        <a:pt x="541" y="934"/>
                      </a:lnTo>
                      <a:lnTo>
                        <a:pt x="550" y="905"/>
                      </a:lnTo>
                      <a:lnTo>
                        <a:pt x="559" y="874"/>
                      </a:lnTo>
                      <a:lnTo>
                        <a:pt x="571" y="842"/>
                      </a:lnTo>
                      <a:lnTo>
                        <a:pt x="583" y="807"/>
                      </a:lnTo>
                      <a:lnTo>
                        <a:pt x="583" y="807"/>
                      </a:lnTo>
                      <a:lnTo>
                        <a:pt x="596" y="780"/>
                      </a:lnTo>
                      <a:lnTo>
                        <a:pt x="609" y="752"/>
                      </a:lnTo>
                      <a:lnTo>
                        <a:pt x="624" y="726"/>
                      </a:lnTo>
                      <a:lnTo>
                        <a:pt x="640" y="700"/>
                      </a:lnTo>
                      <a:lnTo>
                        <a:pt x="656" y="675"/>
                      </a:lnTo>
                      <a:lnTo>
                        <a:pt x="672" y="650"/>
                      </a:lnTo>
                      <a:lnTo>
                        <a:pt x="692" y="626"/>
                      </a:lnTo>
                      <a:lnTo>
                        <a:pt x="711" y="603"/>
                      </a:lnTo>
                      <a:lnTo>
                        <a:pt x="731" y="579"/>
                      </a:lnTo>
                      <a:lnTo>
                        <a:pt x="752" y="557"/>
                      </a:lnTo>
                      <a:lnTo>
                        <a:pt x="775" y="536"/>
                      </a:lnTo>
                      <a:lnTo>
                        <a:pt x="798" y="514"/>
                      </a:lnTo>
                      <a:lnTo>
                        <a:pt x="822" y="494"/>
                      </a:lnTo>
                      <a:lnTo>
                        <a:pt x="848" y="474"/>
                      </a:lnTo>
                      <a:lnTo>
                        <a:pt x="875" y="453"/>
                      </a:lnTo>
                      <a:lnTo>
                        <a:pt x="902" y="434"/>
                      </a:lnTo>
                      <a:lnTo>
                        <a:pt x="902" y="434"/>
                      </a:lnTo>
                      <a:lnTo>
                        <a:pt x="901" y="435"/>
                      </a:lnTo>
                      <a:lnTo>
                        <a:pt x="429" y="432"/>
                      </a:lnTo>
                      <a:lnTo>
                        <a:pt x="615" y="1"/>
                      </a:lnTo>
                      <a:lnTo>
                        <a:pt x="614" y="0"/>
                      </a:lnTo>
                      <a:lnTo>
                        <a:pt x="614" y="0"/>
                      </a:lnTo>
                      <a:lnTo>
                        <a:pt x="570" y="29"/>
                      </a:lnTo>
                      <a:lnTo>
                        <a:pt x="528" y="61"/>
                      </a:lnTo>
                      <a:lnTo>
                        <a:pt x="488" y="93"/>
                      </a:lnTo>
                      <a:lnTo>
                        <a:pt x="448" y="127"/>
                      </a:lnTo>
                      <a:lnTo>
                        <a:pt x="411" y="161"/>
                      </a:lnTo>
                      <a:lnTo>
                        <a:pt x="375" y="197"/>
                      </a:lnTo>
                      <a:lnTo>
                        <a:pt x="340" y="233"/>
                      </a:lnTo>
                      <a:lnTo>
                        <a:pt x="308" y="270"/>
                      </a:lnTo>
                      <a:lnTo>
                        <a:pt x="276" y="309"/>
                      </a:lnTo>
                      <a:lnTo>
                        <a:pt x="247" y="349"/>
                      </a:lnTo>
                      <a:lnTo>
                        <a:pt x="219" y="389"/>
                      </a:lnTo>
                      <a:lnTo>
                        <a:pt x="192" y="431"/>
                      </a:lnTo>
                      <a:lnTo>
                        <a:pt x="167" y="473"/>
                      </a:lnTo>
                      <a:lnTo>
                        <a:pt x="144" y="516"/>
                      </a:lnTo>
                      <a:lnTo>
                        <a:pt x="122" y="561"/>
                      </a:lnTo>
                      <a:lnTo>
                        <a:pt x="102" y="606"/>
                      </a:lnTo>
                      <a:lnTo>
                        <a:pt x="100" y="611"/>
                      </a:lnTo>
                      <a:lnTo>
                        <a:pt x="100" y="611"/>
                      </a:lnTo>
                      <a:lnTo>
                        <a:pt x="85" y="649"/>
                      </a:lnTo>
                      <a:lnTo>
                        <a:pt x="69" y="692"/>
                      </a:lnTo>
                      <a:lnTo>
                        <a:pt x="55" y="739"/>
                      </a:lnTo>
                      <a:lnTo>
                        <a:pt x="39" y="789"/>
                      </a:lnTo>
                      <a:lnTo>
                        <a:pt x="27" y="843"/>
                      </a:lnTo>
                      <a:lnTo>
                        <a:pt x="20" y="871"/>
                      </a:lnTo>
                      <a:lnTo>
                        <a:pt x="15" y="900"/>
                      </a:lnTo>
                      <a:lnTo>
                        <a:pt x="11" y="930"/>
                      </a:lnTo>
                      <a:lnTo>
                        <a:pt x="6" y="959"/>
                      </a:lnTo>
                      <a:lnTo>
                        <a:pt x="4" y="990"/>
                      </a:lnTo>
                      <a:lnTo>
                        <a:pt x="2" y="1021"/>
                      </a:lnTo>
                      <a:lnTo>
                        <a:pt x="2" y="1027"/>
                      </a:lnTo>
                      <a:lnTo>
                        <a:pt x="2" y="1033"/>
                      </a:lnTo>
                      <a:lnTo>
                        <a:pt x="2" y="1033"/>
                      </a:lnTo>
                      <a:lnTo>
                        <a:pt x="1" y="1089"/>
                      </a:lnTo>
                      <a:lnTo>
                        <a:pt x="1" y="1089"/>
                      </a:lnTo>
                      <a:lnTo>
                        <a:pt x="0" y="1140"/>
                      </a:lnTo>
                      <a:lnTo>
                        <a:pt x="1" y="1193"/>
                      </a:lnTo>
                      <a:lnTo>
                        <a:pt x="2" y="1221"/>
                      </a:lnTo>
                      <a:lnTo>
                        <a:pt x="3" y="1249"/>
                      </a:lnTo>
                      <a:lnTo>
                        <a:pt x="5" y="1278"/>
                      </a:lnTo>
                      <a:lnTo>
                        <a:pt x="9" y="1308"/>
                      </a:lnTo>
                      <a:lnTo>
                        <a:pt x="10" y="1309"/>
                      </a:lnTo>
                      <a:lnTo>
                        <a:pt x="10" y="1309"/>
                      </a:lnTo>
                      <a:lnTo>
                        <a:pt x="15" y="1349"/>
                      </a:lnTo>
                      <a:lnTo>
                        <a:pt x="22" y="1390"/>
                      </a:lnTo>
                      <a:lnTo>
                        <a:pt x="31" y="1429"/>
                      </a:lnTo>
                      <a:lnTo>
                        <a:pt x="40" y="1468"/>
                      </a:lnTo>
                      <a:lnTo>
                        <a:pt x="50" y="1506"/>
                      </a:lnTo>
                      <a:lnTo>
                        <a:pt x="61" y="1543"/>
                      </a:lnTo>
                      <a:lnTo>
                        <a:pt x="74" y="1580"/>
                      </a:lnTo>
                      <a:lnTo>
                        <a:pt x="87" y="1616"/>
                      </a:lnTo>
                      <a:lnTo>
                        <a:pt x="102" y="1652"/>
                      </a:lnTo>
                      <a:lnTo>
                        <a:pt x="118" y="1687"/>
                      </a:lnTo>
                      <a:lnTo>
                        <a:pt x="135" y="1722"/>
                      </a:lnTo>
                      <a:lnTo>
                        <a:pt x="153" y="1757"/>
                      </a:lnTo>
                      <a:lnTo>
                        <a:pt x="171" y="1791"/>
                      </a:lnTo>
                      <a:lnTo>
                        <a:pt x="191" y="1823"/>
                      </a:lnTo>
                      <a:lnTo>
                        <a:pt x="212" y="1857"/>
                      </a:lnTo>
                      <a:lnTo>
                        <a:pt x="234" y="1890"/>
                      </a:lnTo>
                      <a:lnTo>
                        <a:pt x="248" y="1908"/>
                      </a:lnTo>
                      <a:lnTo>
                        <a:pt x="248" y="1908"/>
                      </a:lnTo>
                      <a:lnTo>
                        <a:pt x="279" y="1949"/>
                      </a:lnTo>
                      <a:lnTo>
                        <a:pt x="279" y="1949"/>
                      </a:lnTo>
                      <a:lnTo>
                        <a:pt x="282" y="1954"/>
                      </a:lnTo>
                      <a:lnTo>
                        <a:pt x="731" y="2099"/>
                      </a:lnTo>
                      <a:lnTo>
                        <a:pt x="692" y="1635"/>
                      </a:lnTo>
                      <a:lnTo>
                        <a:pt x="692" y="1629"/>
                      </a:lnTo>
                      <a:lnTo>
                        <a:pt x="692" y="1629"/>
                      </a:lnTo>
                      <a:lnTo>
                        <a:pt x="672" y="1604"/>
                      </a:lnTo>
                      <a:lnTo>
                        <a:pt x="654" y="1578"/>
                      </a:lnTo>
                      <a:lnTo>
                        <a:pt x="644" y="1563"/>
                      </a:lnTo>
                      <a:lnTo>
                        <a:pt x="644" y="1563"/>
                      </a:lnTo>
                      <a:lnTo>
                        <a:pt x="622" y="1527"/>
                      </a:lnTo>
                      <a:lnTo>
                        <a:pt x="601" y="1489"/>
                      </a:lnTo>
                      <a:lnTo>
                        <a:pt x="583" y="1451"/>
                      </a:lnTo>
                      <a:lnTo>
                        <a:pt x="569" y="1411"/>
                      </a:lnTo>
                      <a:lnTo>
                        <a:pt x="554" y="1370"/>
                      </a:lnTo>
                      <a:lnTo>
                        <a:pt x="543" y="1328"/>
                      </a:lnTo>
                      <a:lnTo>
                        <a:pt x="534" y="1284"/>
                      </a:lnTo>
                      <a:lnTo>
                        <a:pt x="526" y="1238"/>
                      </a:lnTo>
                      <a:lnTo>
                        <a:pt x="526" y="1238"/>
                      </a:lnTo>
                      <a:lnTo>
                        <a:pt x="524" y="1206"/>
                      </a:lnTo>
                      <a:lnTo>
                        <a:pt x="523" y="1172"/>
                      </a:lnTo>
                      <a:lnTo>
                        <a:pt x="523" y="1136"/>
                      </a:lnTo>
                      <a:lnTo>
                        <a:pt x="523" y="1097"/>
                      </a:lnTo>
                      <a:lnTo>
                        <a:pt x="523" y="1097"/>
                      </a:lnTo>
                      <a:lnTo>
                        <a:pt x="524" y="1041"/>
                      </a:lnTo>
                      <a:lnTo>
                        <a:pt x="524" y="104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0" name="Freeform 8">
                  <a:extLst>
                    <a:ext uri="{FF2B5EF4-FFF2-40B4-BE49-F238E27FC236}">
                      <a16:creationId xmlns:a16="http://schemas.microsoft.com/office/drawing/2014/main" id="{3AA06A0C-F13E-1F42-9C93-9A71ABEBA5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735013"/>
                  <a:ext cx="1487488" cy="3435350"/>
                </a:xfrm>
                <a:custGeom>
                  <a:avLst/>
                  <a:gdLst>
                    <a:gd name="T0" fmla="*/ 287 w 937"/>
                    <a:gd name="T1" fmla="*/ 1999 h 2164"/>
                    <a:gd name="T2" fmla="*/ 252 w 937"/>
                    <a:gd name="T3" fmla="*/ 1953 h 2164"/>
                    <a:gd name="T4" fmla="*/ 195 w 937"/>
                    <a:gd name="T5" fmla="*/ 1868 h 2164"/>
                    <a:gd name="T6" fmla="*/ 120 w 937"/>
                    <a:gd name="T7" fmla="*/ 1729 h 2164"/>
                    <a:gd name="T8" fmla="*/ 63 w 937"/>
                    <a:gd name="T9" fmla="*/ 1582 h 2164"/>
                    <a:gd name="T10" fmla="*/ 24 w 937"/>
                    <a:gd name="T11" fmla="*/ 1426 h 2164"/>
                    <a:gd name="T12" fmla="*/ 10 w 937"/>
                    <a:gd name="T13" fmla="*/ 1343 h 2164"/>
                    <a:gd name="T14" fmla="*/ 1 w 937"/>
                    <a:gd name="T15" fmla="*/ 1226 h 2164"/>
                    <a:gd name="T16" fmla="*/ 2 w 937"/>
                    <a:gd name="T17" fmla="*/ 1065 h 2164"/>
                    <a:gd name="T18" fmla="*/ 5 w 937"/>
                    <a:gd name="T19" fmla="*/ 1020 h 2164"/>
                    <a:gd name="T20" fmla="*/ 21 w 937"/>
                    <a:gd name="T21" fmla="*/ 900 h 2164"/>
                    <a:gd name="T22" fmla="*/ 71 w 937"/>
                    <a:gd name="T23" fmla="*/ 717 h 2164"/>
                    <a:gd name="T24" fmla="*/ 104 w 937"/>
                    <a:gd name="T25" fmla="*/ 629 h 2164"/>
                    <a:gd name="T26" fmla="*/ 196 w 937"/>
                    <a:gd name="T27" fmla="*/ 450 h 2164"/>
                    <a:gd name="T28" fmla="*/ 313 w 937"/>
                    <a:gd name="T29" fmla="*/ 288 h 2164"/>
                    <a:gd name="T30" fmla="*/ 457 w 937"/>
                    <a:gd name="T31" fmla="*/ 142 h 2164"/>
                    <a:gd name="T32" fmla="*/ 624 w 937"/>
                    <a:gd name="T33" fmla="*/ 13 h 2164"/>
                    <a:gd name="T34" fmla="*/ 925 w 937"/>
                    <a:gd name="T35" fmla="*/ 445 h 2164"/>
                    <a:gd name="T36" fmla="*/ 910 w 937"/>
                    <a:gd name="T37" fmla="*/ 505 h 2164"/>
                    <a:gd name="T38" fmla="*/ 814 w 937"/>
                    <a:gd name="T39" fmla="*/ 583 h 2164"/>
                    <a:gd name="T40" fmla="*/ 733 w 937"/>
                    <a:gd name="T41" fmla="*/ 671 h 2164"/>
                    <a:gd name="T42" fmla="*/ 667 w 937"/>
                    <a:gd name="T43" fmla="*/ 769 h 2164"/>
                    <a:gd name="T44" fmla="*/ 628 w 937"/>
                    <a:gd name="T45" fmla="*/ 848 h 2164"/>
                    <a:gd name="T46" fmla="*/ 586 w 937"/>
                    <a:gd name="T47" fmla="*/ 972 h 2164"/>
                    <a:gd name="T48" fmla="*/ 569 w 937"/>
                    <a:gd name="T49" fmla="*/ 1073 h 2164"/>
                    <a:gd name="T50" fmla="*/ 568 w 937"/>
                    <a:gd name="T51" fmla="*/ 1168 h 2164"/>
                    <a:gd name="T52" fmla="*/ 572 w 937"/>
                    <a:gd name="T53" fmla="*/ 1268 h 2164"/>
                    <a:gd name="T54" fmla="*/ 612 w 937"/>
                    <a:gd name="T55" fmla="*/ 1435 h 2164"/>
                    <a:gd name="T56" fmla="*/ 686 w 937"/>
                    <a:gd name="T57" fmla="*/ 1584 h 2164"/>
                    <a:gd name="T58" fmla="*/ 731 w 937"/>
                    <a:gd name="T59" fmla="*/ 1647 h 2164"/>
                    <a:gd name="T60" fmla="*/ 729 w 937"/>
                    <a:gd name="T61" fmla="*/ 2100 h 2164"/>
                    <a:gd name="T62" fmla="*/ 658 w 937"/>
                    <a:gd name="T63" fmla="*/ 1622 h 2164"/>
                    <a:gd name="T64" fmla="*/ 605 w 937"/>
                    <a:gd name="T65" fmla="*/ 1532 h 2164"/>
                    <a:gd name="T66" fmla="*/ 545 w 937"/>
                    <a:gd name="T67" fmla="*/ 1366 h 2164"/>
                    <a:gd name="T68" fmla="*/ 524 w 937"/>
                    <a:gd name="T69" fmla="*/ 1241 h 2164"/>
                    <a:gd name="T70" fmla="*/ 523 w 937"/>
                    <a:gd name="T71" fmla="*/ 1129 h 2164"/>
                    <a:gd name="T72" fmla="*/ 527 w 937"/>
                    <a:gd name="T73" fmla="*/ 1045 h 2164"/>
                    <a:gd name="T74" fmla="*/ 550 w 937"/>
                    <a:gd name="T75" fmla="*/ 931 h 2164"/>
                    <a:gd name="T76" fmla="*/ 586 w 937"/>
                    <a:gd name="T77" fmla="*/ 830 h 2164"/>
                    <a:gd name="T78" fmla="*/ 621 w 937"/>
                    <a:gd name="T79" fmla="*/ 757 h 2164"/>
                    <a:gd name="T80" fmla="*/ 680 w 937"/>
                    <a:gd name="T81" fmla="*/ 667 h 2164"/>
                    <a:gd name="T82" fmla="*/ 749 w 937"/>
                    <a:gd name="T83" fmla="*/ 583 h 2164"/>
                    <a:gd name="T84" fmla="*/ 833 w 937"/>
                    <a:gd name="T85" fmla="*/ 508 h 2164"/>
                    <a:gd name="T86" fmla="*/ 587 w 937"/>
                    <a:gd name="T87" fmla="*/ 94 h 2164"/>
                    <a:gd name="T88" fmla="*/ 446 w 937"/>
                    <a:gd name="T89" fmla="*/ 212 h 2164"/>
                    <a:gd name="T90" fmla="*/ 325 w 937"/>
                    <a:gd name="T91" fmla="*/ 345 h 2164"/>
                    <a:gd name="T92" fmla="*/ 225 w 937"/>
                    <a:gd name="T93" fmla="*/ 489 h 2164"/>
                    <a:gd name="T94" fmla="*/ 145 w 937"/>
                    <a:gd name="T95" fmla="*/ 647 h 2164"/>
                    <a:gd name="T96" fmla="*/ 114 w 937"/>
                    <a:gd name="T97" fmla="*/ 731 h 2164"/>
                    <a:gd name="T98" fmla="*/ 65 w 937"/>
                    <a:gd name="T99" fmla="*/ 907 h 2164"/>
                    <a:gd name="T100" fmla="*/ 50 w 937"/>
                    <a:gd name="T101" fmla="*/ 1023 h 2164"/>
                    <a:gd name="T102" fmla="*/ 47 w 937"/>
                    <a:gd name="T103" fmla="*/ 1065 h 2164"/>
                    <a:gd name="T104" fmla="*/ 46 w 937"/>
                    <a:gd name="T105" fmla="*/ 1224 h 2164"/>
                    <a:gd name="T106" fmla="*/ 54 w 937"/>
                    <a:gd name="T107" fmla="*/ 1337 h 2164"/>
                    <a:gd name="T108" fmla="*/ 68 w 937"/>
                    <a:gd name="T109" fmla="*/ 1417 h 2164"/>
                    <a:gd name="T110" fmla="*/ 106 w 937"/>
                    <a:gd name="T111" fmla="*/ 1568 h 2164"/>
                    <a:gd name="T112" fmla="*/ 161 w 937"/>
                    <a:gd name="T113" fmla="*/ 1710 h 2164"/>
                    <a:gd name="T114" fmla="*/ 233 w 937"/>
                    <a:gd name="T115" fmla="*/ 1844 h 2164"/>
                    <a:gd name="T116" fmla="*/ 289 w 937"/>
                    <a:gd name="T117" fmla="*/ 1927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37" h="2164">
                      <a:moveTo>
                        <a:pt x="780" y="2164"/>
                      </a:moveTo>
                      <a:lnTo>
                        <a:pt x="291" y="2005"/>
                      </a:lnTo>
                      <a:lnTo>
                        <a:pt x="287" y="1999"/>
                      </a:lnTo>
                      <a:lnTo>
                        <a:pt x="287" y="1999"/>
                      </a:lnTo>
                      <a:lnTo>
                        <a:pt x="285" y="1997"/>
                      </a:lnTo>
                      <a:lnTo>
                        <a:pt x="284" y="1995"/>
                      </a:lnTo>
                      <a:lnTo>
                        <a:pt x="284" y="1995"/>
                      </a:lnTo>
                      <a:lnTo>
                        <a:pt x="252" y="1953"/>
                      </a:lnTo>
                      <a:lnTo>
                        <a:pt x="239" y="1934"/>
                      </a:lnTo>
                      <a:lnTo>
                        <a:pt x="239" y="1934"/>
                      </a:lnTo>
                      <a:lnTo>
                        <a:pt x="216" y="1901"/>
                      </a:lnTo>
                      <a:lnTo>
                        <a:pt x="195" y="1868"/>
                      </a:lnTo>
                      <a:lnTo>
                        <a:pt x="174" y="1834"/>
                      </a:lnTo>
                      <a:lnTo>
                        <a:pt x="155" y="1799"/>
                      </a:lnTo>
                      <a:lnTo>
                        <a:pt x="137" y="1764"/>
                      </a:lnTo>
                      <a:lnTo>
                        <a:pt x="120" y="1729"/>
                      </a:lnTo>
                      <a:lnTo>
                        <a:pt x="105" y="1693"/>
                      </a:lnTo>
                      <a:lnTo>
                        <a:pt x="90" y="1657"/>
                      </a:lnTo>
                      <a:lnTo>
                        <a:pt x="75" y="1620"/>
                      </a:lnTo>
                      <a:lnTo>
                        <a:pt x="63" y="1582"/>
                      </a:lnTo>
                      <a:lnTo>
                        <a:pt x="52" y="1545"/>
                      </a:lnTo>
                      <a:lnTo>
                        <a:pt x="42" y="1505"/>
                      </a:lnTo>
                      <a:lnTo>
                        <a:pt x="32" y="1466"/>
                      </a:lnTo>
                      <a:lnTo>
                        <a:pt x="24" y="1426"/>
                      </a:lnTo>
                      <a:lnTo>
                        <a:pt x="16" y="1386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0" y="1343"/>
                      </a:lnTo>
                      <a:lnTo>
                        <a:pt x="6" y="1313"/>
                      </a:lnTo>
                      <a:lnTo>
                        <a:pt x="3" y="1283"/>
                      </a:lnTo>
                      <a:lnTo>
                        <a:pt x="2" y="1254"/>
                      </a:lnTo>
                      <a:lnTo>
                        <a:pt x="1" y="1226"/>
                      </a:lnTo>
                      <a:lnTo>
                        <a:pt x="0" y="1172"/>
                      </a:lnTo>
                      <a:lnTo>
                        <a:pt x="1" y="1120"/>
                      </a:lnTo>
                      <a:lnTo>
                        <a:pt x="1" y="1120"/>
                      </a:lnTo>
                      <a:lnTo>
                        <a:pt x="2" y="1065"/>
                      </a:lnTo>
                      <a:lnTo>
                        <a:pt x="2" y="1058"/>
                      </a:lnTo>
                      <a:lnTo>
                        <a:pt x="2" y="1052"/>
                      </a:lnTo>
                      <a:lnTo>
                        <a:pt x="2" y="1052"/>
                      </a:lnTo>
                      <a:lnTo>
                        <a:pt x="5" y="1020"/>
                      </a:lnTo>
                      <a:lnTo>
                        <a:pt x="7" y="989"/>
                      </a:lnTo>
                      <a:lnTo>
                        <a:pt x="11" y="958"/>
                      </a:lnTo>
                      <a:lnTo>
                        <a:pt x="16" y="929"/>
                      </a:lnTo>
                      <a:lnTo>
                        <a:pt x="21" y="900"/>
                      </a:lnTo>
                      <a:lnTo>
                        <a:pt x="27" y="870"/>
                      </a:lnTo>
                      <a:lnTo>
                        <a:pt x="41" y="816"/>
                      </a:lnTo>
                      <a:lnTo>
                        <a:pt x="55" y="765"/>
                      </a:lnTo>
                      <a:lnTo>
                        <a:pt x="71" y="717"/>
                      </a:lnTo>
                      <a:lnTo>
                        <a:pt x="87" y="673"/>
                      </a:lnTo>
                      <a:lnTo>
                        <a:pt x="102" y="634"/>
                      </a:lnTo>
                      <a:lnTo>
                        <a:pt x="104" y="629"/>
                      </a:lnTo>
                      <a:lnTo>
                        <a:pt x="104" y="629"/>
                      </a:lnTo>
                      <a:lnTo>
                        <a:pt x="125" y="583"/>
                      </a:lnTo>
                      <a:lnTo>
                        <a:pt x="146" y="538"/>
                      </a:lnTo>
                      <a:lnTo>
                        <a:pt x="170" y="494"/>
                      </a:lnTo>
                      <a:lnTo>
                        <a:pt x="196" y="450"/>
                      </a:lnTo>
                      <a:lnTo>
                        <a:pt x="223" y="409"/>
                      </a:lnTo>
                      <a:lnTo>
                        <a:pt x="251" y="367"/>
                      </a:lnTo>
                      <a:lnTo>
                        <a:pt x="281" y="327"/>
                      </a:lnTo>
                      <a:lnTo>
                        <a:pt x="313" y="288"/>
                      </a:lnTo>
                      <a:lnTo>
                        <a:pt x="347" y="250"/>
                      </a:lnTo>
                      <a:lnTo>
                        <a:pt x="381" y="213"/>
                      </a:lnTo>
                      <a:lnTo>
                        <a:pt x="419" y="177"/>
                      </a:lnTo>
                      <a:lnTo>
                        <a:pt x="457" y="142"/>
                      </a:lnTo>
                      <a:lnTo>
                        <a:pt x="496" y="108"/>
                      </a:lnTo>
                      <a:lnTo>
                        <a:pt x="537" y="75"/>
                      </a:lnTo>
                      <a:lnTo>
                        <a:pt x="579" y="43"/>
                      </a:lnTo>
                      <a:lnTo>
                        <a:pt x="624" y="13"/>
                      </a:lnTo>
                      <a:lnTo>
                        <a:pt x="643" y="0"/>
                      </a:lnTo>
                      <a:lnTo>
                        <a:pt x="663" y="31"/>
                      </a:lnTo>
                      <a:lnTo>
                        <a:pt x="486" y="441"/>
                      </a:lnTo>
                      <a:lnTo>
                        <a:pt x="925" y="445"/>
                      </a:lnTo>
                      <a:lnTo>
                        <a:pt x="924" y="465"/>
                      </a:lnTo>
                      <a:lnTo>
                        <a:pt x="937" y="485"/>
                      </a:lnTo>
                      <a:lnTo>
                        <a:pt x="937" y="485"/>
                      </a:lnTo>
                      <a:lnTo>
                        <a:pt x="910" y="505"/>
                      </a:lnTo>
                      <a:lnTo>
                        <a:pt x="884" y="524"/>
                      </a:lnTo>
                      <a:lnTo>
                        <a:pt x="860" y="543"/>
                      </a:lnTo>
                      <a:lnTo>
                        <a:pt x="836" y="563"/>
                      </a:lnTo>
                      <a:lnTo>
                        <a:pt x="814" y="583"/>
                      </a:lnTo>
                      <a:lnTo>
                        <a:pt x="791" y="605"/>
                      </a:lnTo>
                      <a:lnTo>
                        <a:pt x="771" y="626"/>
                      </a:lnTo>
                      <a:lnTo>
                        <a:pt x="751" y="649"/>
                      </a:lnTo>
                      <a:lnTo>
                        <a:pt x="733" y="671"/>
                      </a:lnTo>
                      <a:lnTo>
                        <a:pt x="715" y="695"/>
                      </a:lnTo>
                      <a:lnTo>
                        <a:pt x="698" y="718"/>
                      </a:lnTo>
                      <a:lnTo>
                        <a:pt x="682" y="743"/>
                      </a:lnTo>
                      <a:lnTo>
                        <a:pt x="667" y="769"/>
                      </a:lnTo>
                      <a:lnTo>
                        <a:pt x="653" y="794"/>
                      </a:lnTo>
                      <a:lnTo>
                        <a:pt x="640" y="821"/>
                      </a:lnTo>
                      <a:lnTo>
                        <a:pt x="628" y="848"/>
                      </a:lnTo>
                      <a:lnTo>
                        <a:pt x="628" y="848"/>
                      </a:lnTo>
                      <a:lnTo>
                        <a:pt x="614" y="882"/>
                      </a:lnTo>
                      <a:lnTo>
                        <a:pt x="603" y="913"/>
                      </a:lnTo>
                      <a:lnTo>
                        <a:pt x="594" y="942"/>
                      </a:lnTo>
                      <a:lnTo>
                        <a:pt x="586" y="972"/>
                      </a:lnTo>
                      <a:lnTo>
                        <a:pt x="579" y="999"/>
                      </a:lnTo>
                      <a:lnTo>
                        <a:pt x="575" y="1025"/>
                      </a:lnTo>
                      <a:lnTo>
                        <a:pt x="572" y="1049"/>
                      </a:lnTo>
                      <a:lnTo>
                        <a:pt x="569" y="1073"/>
                      </a:lnTo>
                      <a:lnTo>
                        <a:pt x="569" y="1073"/>
                      </a:lnTo>
                      <a:lnTo>
                        <a:pt x="568" y="1129"/>
                      </a:lnTo>
                      <a:lnTo>
                        <a:pt x="568" y="1129"/>
                      </a:lnTo>
                      <a:lnTo>
                        <a:pt x="568" y="1168"/>
                      </a:lnTo>
                      <a:lnTo>
                        <a:pt x="568" y="1204"/>
                      </a:lnTo>
                      <a:lnTo>
                        <a:pt x="569" y="1236"/>
                      </a:lnTo>
                      <a:lnTo>
                        <a:pt x="572" y="1268"/>
                      </a:lnTo>
                      <a:lnTo>
                        <a:pt x="572" y="1268"/>
                      </a:lnTo>
                      <a:lnTo>
                        <a:pt x="579" y="1312"/>
                      </a:lnTo>
                      <a:lnTo>
                        <a:pt x="588" y="1354"/>
                      </a:lnTo>
                      <a:lnTo>
                        <a:pt x="600" y="1395"/>
                      </a:lnTo>
                      <a:lnTo>
                        <a:pt x="612" y="1435"/>
                      </a:lnTo>
                      <a:lnTo>
                        <a:pt x="628" y="1474"/>
                      </a:lnTo>
                      <a:lnTo>
                        <a:pt x="645" y="1512"/>
                      </a:lnTo>
                      <a:lnTo>
                        <a:pt x="665" y="1548"/>
                      </a:lnTo>
                      <a:lnTo>
                        <a:pt x="686" y="1584"/>
                      </a:lnTo>
                      <a:lnTo>
                        <a:pt x="695" y="1597"/>
                      </a:lnTo>
                      <a:lnTo>
                        <a:pt x="695" y="1597"/>
                      </a:lnTo>
                      <a:lnTo>
                        <a:pt x="713" y="1622"/>
                      </a:lnTo>
                      <a:lnTo>
                        <a:pt x="731" y="1647"/>
                      </a:lnTo>
                      <a:lnTo>
                        <a:pt x="736" y="1653"/>
                      </a:lnTo>
                      <a:lnTo>
                        <a:pt x="780" y="2164"/>
                      </a:lnTo>
                      <a:close/>
                      <a:moveTo>
                        <a:pt x="318" y="1966"/>
                      </a:moveTo>
                      <a:lnTo>
                        <a:pt x="729" y="2100"/>
                      </a:lnTo>
                      <a:lnTo>
                        <a:pt x="692" y="1670"/>
                      </a:lnTo>
                      <a:lnTo>
                        <a:pt x="692" y="1670"/>
                      </a:lnTo>
                      <a:lnTo>
                        <a:pt x="675" y="1647"/>
                      </a:lnTo>
                      <a:lnTo>
                        <a:pt x="658" y="1622"/>
                      </a:lnTo>
                      <a:lnTo>
                        <a:pt x="648" y="1609"/>
                      </a:lnTo>
                      <a:lnTo>
                        <a:pt x="648" y="1609"/>
                      </a:lnTo>
                      <a:lnTo>
                        <a:pt x="626" y="1570"/>
                      </a:lnTo>
                      <a:lnTo>
                        <a:pt x="605" y="1532"/>
                      </a:lnTo>
                      <a:lnTo>
                        <a:pt x="586" y="1492"/>
                      </a:lnTo>
                      <a:lnTo>
                        <a:pt x="570" y="1451"/>
                      </a:lnTo>
                      <a:lnTo>
                        <a:pt x="557" y="1408"/>
                      </a:lnTo>
                      <a:lnTo>
                        <a:pt x="545" y="1366"/>
                      </a:lnTo>
                      <a:lnTo>
                        <a:pt x="534" y="1319"/>
                      </a:lnTo>
                      <a:lnTo>
                        <a:pt x="528" y="1273"/>
                      </a:lnTo>
                      <a:lnTo>
                        <a:pt x="528" y="1273"/>
                      </a:lnTo>
                      <a:lnTo>
                        <a:pt x="524" y="1241"/>
                      </a:lnTo>
                      <a:lnTo>
                        <a:pt x="523" y="1205"/>
                      </a:lnTo>
                      <a:lnTo>
                        <a:pt x="523" y="1168"/>
                      </a:lnTo>
                      <a:lnTo>
                        <a:pt x="523" y="1129"/>
                      </a:lnTo>
                      <a:lnTo>
                        <a:pt x="523" y="1129"/>
                      </a:lnTo>
                      <a:lnTo>
                        <a:pt x="524" y="1072"/>
                      </a:lnTo>
                      <a:lnTo>
                        <a:pt x="524" y="1071"/>
                      </a:lnTo>
                      <a:lnTo>
                        <a:pt x="524" y="1071"/>
                      </a:lnTo>
                      <a:lnTo>
                        <a:pt x="527" y="1045"/>
                      </a:lnTo>
                      <a:lnTo>
                        <a:pt x="530" y="1018"/>
                      </a:lnTo>
                      <a:lnTo>
                        <a:pt x="536" y="991"/>
                      </a:lnTo>
                      <a:lnTo>
                        <a:pt x="542" y="962"/>
                      </a:lnTo>
                      <a:lnTo>
                        <a:pt x="550" y="931"/>
                      </a:lnTo>
                      <a:lnTo>
                        <a:pt x="560" y="900"/>
                      </a:lnTo>
                      <a:lnTo>
                        <a:pt x="573" y="866"/>
                      </a:lnTo>
                      <a:lnTo>
                        <a:pt x="586" y="831"/>
                      </a:lnTo>
                      <a:lnTo>
                        <a:pt x="586" y="830"/>
                      </a:lnTo>
                      <a:lnTo>
                        <a:pt x="586" y="830"/>
                      </a:lnTo>
                      <a:lnTo>
                        <a:pt x="597" y="805"/>
                      </a:lnTo>
                      <a:lnTo>
                        <a:pt x="609" y="781"/>
                      </a:lnTo>
                      <a:lnTo>
                        <a:pt x="621" y="757"/>
                      </a:lnTo>
                      <a:lnTo>
                        <a:pt x="635" y="734"/>
                      </a:lnTo>
                      <a:lnTo>
                        <a:pt x="649" y="711"/>
                      </a:lnTo>
                      <a:lnTo>
                        <a:pt x="664" y="689"/>
                      </a:lnTo>
                      <a:lnTo>
                        <a:pt x="680" y="667"/>
                      </a:lnTo>
                      <a:lnTo>
                        <a:pt x="695" y="645"/>
                      </a:lnTo>
                      <a:lnTo>
                        <a:pt x="712" y="624"/>
                      </a:lnTo>
                      <a:lnTo>
                        <a:pt x="730" y="604"/>
                      </a:lnTo>
                      <a:lnTo>
                        <a:pt x="749" y="583"/>
                      </a:lnTo>
                      <a:lnTo>
                        <a:pt x="769" y="564"/>
                      </a:lnTo>
                      <a:lnTo>
                        <a:pt x="789" y="545"/>
                      </a:lnTo>
                      <a:lnTo>
                        <a:pt x="810" y="526"/>
                      </a:lnTo>
                      <a:lnTo>
                        <a:pt x="833" y="508"/>
                      </a:lnTo>
                      <a:lnTo>
                        <a:pt x="855" y="490"/>
                      </a:lnTo>
                      <a:lnTo>
                        <a:pt x="417" y="487"/>
                      </a:lnTo>
                      <a:lnTo>
                        <a:pt x="587" y="94"/>
                      </a:lnTo>
                      <a:lnTo>
                        <a:pt x="587" y="94"/>
                      </a:lnTo>
                      <a:lnTo>
                        <a:pt x="550" y="122"/>
                      </a:lnTo>
                      <a:lnTo>
                        <a:pt x="514" y="151"/>
                      </a:lnTo>
                      <a:lnTo>
                        <a:pt x="479" y="181"/>
                      </a:lnTo>
                      <a:lnTo>
                        <a:pt x="446" y="212"/>
                      </a:lnTo>
                      <a:lnTo>
                        <a:pt x="414" y="244"/>
                      </a:lnTo>
                      <a:lnTo>
                        <a:pt x="384" y="277"/>
                      </a:lnTo>
                      <a:lnTo>
                        <a:pt x="353" y="310"/>
                      </a:lnTo>
                      <a:lnTo>
                        <a:pt x="325" y="345"/>
                      </a:lnTo>
                      <a:lnTo>
                        <a:pt x="298" y="380"/>
                      </a:lnTo>
                      <a:lnTo>
                        <a:pt x="272" y="416"/>
                      </a:lnTo>
                      <a:lnTo>
                        <a:pt x="249" y="452"/>
                      </a:lnTo>
                      <a:lnTo>
                        <a:pt x="225" y="489"/>
                      </a:lnTo>
                      <a:lnTo>
                        <a:pt x="204" y="527"/>
                      </a:lnTo>
                      <a:lnTo>
                        <a:pt x="182" y="566"/>
                      </a:lnTo>
                      <a:lnTo>
                        <a:pt x="163" y="607"/>
                      </a:lnTo>
                      <a:lnTo>
                        <a:pt x="145" y="647"/>
                      </a:lnTo>
                      <a:lnTo>
                        <a:pt x="144" y="651"/>
                      </a:lnTo>
                      <a:lnTo>
                        <a:pt x="144" y="651"/>
                      </a:lnTo>
                      <a:lnTo>
                        <a:pt x="129" y="689"/>
                      </a:lnTo>
                      <a:lnTo>
                        <a:pt x="114" y="731"/>
                      </a:lnTo>
                      <a:lnTo>
                        <a:pt x="99" y="777"/>
                      </a:lnTo>
                      <a:lnTo>
                        <a:pt x="84" y="826"/>
                      </a:lnTo>
                      <a:lnTo>
                        <a:pt x="71" y="879"/>
                      </a:lnTo>
                      <a:lnTo>
                        <a:pt x="65" y="907"/>
                      </a:lnTo>
                      <a:lnTo>
                        <a:pt x="61" y="936"/>
                      </a:lnTo>
                      <a:lnTo>
                        <a:pt x="56" y="964"/>
                      </a:lnTo>
                      <a:lnTo>
                        <a:pt x="52" y="993"/>
                      </a:lnTo>
                      <a:lnTo>
                        <a:pt x="50" y="1023"/>
                      </a:lnTo>
                      <a:lnTo>
                        <a:pt x="47" y="1054"/>
                      </a:lnTo>
                      <a:lnTo>
                        <a:pt x="47" y="1059"/>
                      </a:lnTo>
                      <a:lnTo>
                        <a:pt x="47" y="1065"/>
                      </a:lnTo>
                      <a:lnTo>
                        <a:pt x="47" y="1065"/>
                      </a:lnTo>
                      <a:lnTo>
                        <a:pt x="46" y="1121"/>
                      </a:lnTo>
                      <a:lnTo>
                        <a:pt x="46" y="1121"/>
                      </a:lnTo>
                      <a:lnTo>
                        <a:pt x="46" y="1171"/>
                      </a:lnTo>
                      <a:lnTo>
                        <a:pt x="46" y="1224"/>
                      </a:lnTo>
                      <a:lnTo>
                        <a:pt x="47" y="1252"/>
                      </a:lnTo>
                      <a:lnTo>
                        <a:pt x="48" y="1280"/>
                      </a:lnTo>
                      <a:lnTo>
                        <a:pt x="51" y="1308"/>
                      </a:lnTo>
                      <a:lnTo>
                        <a:pt x="54" y="1337"/>
                      </a:lnTo>
                      <a:lnTo>
                        <a:pt x="54" y="1339"/>
                      </a:lnTo>
                      <a:lnTo>
                        <a:pt x="54" y="1339"/>
                      </a:lnTo>
                      <a:lnTo>
                        <a:pt x="61" y="1378"/>
                      </a:lnTo>
                      <a:lnTo>
                        <a:pt x="68" y="1417"/>
                      </a:lnTo>
                      <a:lnTo>
                        <a:pt x="75" y="1456"/>
                      </a:lnTo>
                      <a:lnTo>
                        <a:pt x="84" y="1494"/>
                      </a:lnTo>
                      <a:lnTo>
                        <a:pt x="95" y="1531"/>
                      </a:lnTo>
                      <a:lnTo>
                        <a:pt x="106" y="1568"/>
                      </a:lnTo>
                      <a:lnTo>
                        <a:pt x="118" y="1604"/>
                      </a:lnTo>
                      <a:lnTo>
                        <a:pt x="132" y="1640"/>
                      </a:lnTo>
                      <a:lnTo>
                        <a:pt x="146" y="1675"/>
                      </a:lnTo>
                      <a:lnTo>
                        <a:pt x="161" y="1710"/>
                      </a:lnTo>
                      <a:lnTo>
                        <a:pt x="178" y="1744"/>
                      </a:lnTo>
                      <a:lnTo>
                        <a:pt x="195" y="1778"/>
                      </a:lnTo>
                      <a:lnTo>
                        <a:pt x="214" y="1811"/>
                      </a:lnTo>
                      <a:lnTo>
                        <a:pt x="233" y="1844"/>
                      </a:lnTo>
                      <a:lnTo>
                        <a:pt x="253" y="1877"/>
                      </a:lnTo>
                      <a:lnTo>
                        <a:pt x="276" y="1908"/>
                      </a:lnTo>
                      <a:lnTo>
                        <a:pt x="289" y="1927"/>
                      </a:lnTo>
                      <a:lnTo>
                        <a:pt x="289" y="1927"/>
                      </a:lnTo>
                      <a:lnTo>
                        <a:pt x="318" y="1966"/>
                      </a:lnTo>
                      <a:lnTo>
                        <a:pt x="318" y="19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1" name="Freeform 9">
                  <a:extLst>
                    <a:ext uri="{FF2B5EF4-FFF2-40B4-BE49-F238E27FC236}">
                      <a16:creationId xmlns:a16="http://schemas.microsoft.com/office/drawing/2014/main" id="{5E594BB5-6DA0-E84A-BAF7-2BDF384E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550" y="441325"/>
                  <a:ext cx="3009900" cy="1289050"/>
                </a:xfrm>
                <a:custGeom>
                  <a:avLst/>
                  <a:gdLst>
                    <a:gd name="T0" fmla="*/ 1896 w 1896"/>
                    <a:gd name="T1" fmla="*/ 422 h 812"/>
                    <a:gd name="T2" fmla="*/ 1843 w 1896"/>
                    <a:gd name="T3" fmla="*/ 377 h 812"/>
                    <a:gd name="T4" fmla="*/ 1770 w 1896"/>
                    <a:gd name="T5" fmla="*/ 319 h 812"/>
                    <a:gd name="T6" fmla="*/ 1719 w 1896"/>
                    <a:gd name="T7" fmla="*/ 276 h 812"/>
                    <a:gd name="T8" fmla="*/ 1713 w 1896"/>
                    <a:gd name="T9" fmla="*/ 273 h 812"/>
                    <a:gd name="T10" fmla="*/ 1631 w 1896"/>
                    <a:gd name="T11" fmla="*/ 216 h 812"/>
                    <a:gd name="T12" fmla="*/ 1544 w 1896"/>
                    <a:gd name="T13" fmla="*/ 164 h 812"/>
                    <a:gd name="T14" fmla="*/ 1456 w 1896"/>
                    <a:gd name="T15" fmla="*/ 120 h 812"/>
                    <a:gd name="T16" fmla="*/ 1366 w 1896"/>
                    <a:gd name="T17" fmla="*/ 83 h 812"/>
                    <a:gd name="T18" fmla="*/ 1275 w 1896"/>
                    <a:gd name="T19" fmla="*/ 52 h 812"/>
                    <a:gd name="T20" fmla="*/ 1182 w 1896"/>
                    <a:gd name="T21" fmla="*/ 29 h 812"/>
                    <a:gd name="T22" fmla="*/ 1088 w 1896"/>
                    <a:gd name="T23" fmla="*/ 12 h 812"/>
                    <a:gd name="T24" fmla="*/ 994 w 1896"/>
                    <a:gd name="T25" fmla="*/ 2 h 812"/>
                    <a:gd name="T26" fmla="*/ 898 w 1896"/>
                    <a:gd name="T27" fmla="*/ 0 h 812"/>
                    <a:gd name="T28" fmla="*/ 804 w 1896"/>
                    <a:gd name="T29" fmla="*/ 3 h 812"/>
                    <a:gd name="T30" fmla="*/ 709 w 1896"/>
                    <a:gd name="T31" fmla="*/ 14 h 812"/>
                    <a:gd name="T32" fmla="*/ 616 w 1896"/>
                    <a:gd name="T33" fmla="*/ 32 h 812"/>
                    <a:gd name="T34" fmla="*/ 524 w 1896"/>
                    <a:gd name="T35" fmla="*/ 57 h 812"/>
                    <a:gd name="T36" fmla="*/ 431 w 1896"/>
                    <a:gd name="T37" fmla="*/ 88 h 812"/>
                    <a:gd name="T38" fmla="*/ 342 w 1896"/>
                    <a:gd name="T39" fmla="*/ 128 h 812"/>
                    <a:gd name="T40" fmla="*/ 255 w 1896"/>
                    <a:gd name="T41" fmla="*/ 173 h 812"/>
                    <a:gd name="T42" fmla="*/ 234 w 1896"/>
                    <a:gd name="T43" fmla="*/ 185 h 812"/>
                    <a:gd name="T44" fmla="*/ 186 w 1896"/>
                    <a:gd name="T45" fmla="*/ 218 h 812"/>
                    <a:gd name="T46" fmla="*/ 472 w 1896"/>
                    <a:gd name="T47" fmla="*/ 652 h 812"/>
                    <a:gd name="T48" fmla="*/ 473 w 1896"/>
                    <a:gd name="T49" fmla="*/ 651 h 812"/>
                    <a:gd name="T50" fmla="*/ 500 w 1896"/>
                    <a:gd name="T51" fmla="*/ 635 h 812"/>
                    <a:gd name="T52" fmla="*/ 542 w 1896"/>
                    <a:gd name="T53" fmla="*/ 612 h 812"/>
                    <a:gd name="T54" fmla="*/ 567 w 1896"/>
                    <a:gd name="T55" fmla="*/ 599 h 812"/>
                    <a:gd name="T56" fmla="*/ 619 w 1896"/>
                    <a:gd name="T57" fmla="*/ 577 h 812"/>
                    <a:gd name="T58" fmla="*/ 672 w 1896"/>
                    <a:gd name="T59" fmla="*/ 558 h 812"/>
                    <a:gd name="T60" fmla="*/ 726 w 1896"/>
                    <a:gd name="T61" fmla="*/ 543 h 812"/>
                    <a:gd name="T62" fmla="*/ 780 w 1896"/>
                    <a:gd name="T63" fmla="*/ 533 h 812"/>
                    <a:gd name="T64" fmla="*/ 835 w 1896"/>
                    <a:gd name="T65" fmla="*/ 526 h 812"/>
                    <a:gd name="T66" fmla="*/ 892 w 1896"/>
                    <a:gd name="T67" fmla="*/ 523 h 812"/>
                    <a:gd name="T68" fmla="*/ 947 w 1896"/>
                    <a:gd name="T69" fmla="*/ 524 h 812"/>
                    <a:gd name="T70" fmla="*/ 1002 w 1896"/>
                    <a:gd name="T71" fmla="*/ 529 h 812"/>
                    <a:gd name="T72" fmla="*/ 1057 w 1896"/>
                    <a:gd name="T73" fmla="*/ 538 h 812"/>
                    <a:gd name="T74" fmla="*/ 1111 w 1896"/>
                    <a:gd name="T75" fmla="*/ 550 h 812"/>
                    <a:gd name="T76" fmla="*/ 1165 w 1896"/>
                    <a:gd name="T77" fmla="*/ 566 h 812"/>
                    <a:gd name="T78" fmla="*/ 1219 w 1896"/>
                    <a:gd name="T79" fmla="*/ 586 h 812"/>
                    <a:gd name="T80" fmla="*/ 1271 w 1896"/>
                    <a:gd name="T81" fmla="*/ 611 h 812"/>
                    <a:gd name="T82" fmla="*/ 1321 w 1896"/>
                    <a:gd name="T83" fmla="*/ 639 h 812"/>
                    <a:gd name="T84" fmla="*/ 1371 w 1896"/>
                    <a:gd name="T85" fmla="*/ 670 h 812"/>
                    <a:gd name="T86" fmla="*/ 1396 w 1896"/>
                    <a:gd name="T87" fmla="*/ 687 h 812"/>
                    <a:gd name="T88" fmla="*/ 1445 w 1896"/>
                    <a:gd name="T89" fmla="*/ 728 h 812"/>
                    <a:gd name="T90" fmla="*/ 1530 w 1896"/>
                    <a:gd name="T91" fmla="*/ 795 h 812"/>
                    <a:gd name="T92" fmla="*/ 1549 w 1896"/>
                    <a:gd name="T93" fmla="*/ 812 h 812"/>
                    <a:gd name="T94" fmla="*/ 1546 w 1896"/>
                    <a:gd name="T95" fmla="*/ 809 h 812"/>
                    <a:gd name="T96" fmla="*/ 1896 w 1896"/>
                    <a:gd name="T97" fmla="*/ 422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96" h="812">
                      <a:moveTo>
                        <a:pt x="1896" y="422"/>
                      </a:moveTo>
                      <a:lnTo>
                        <a:pt x="1896" y="422"/>
                      </a:lnTo>
                      <a:lnTo>
                        <a:pt x="1873" y="401"/>
                      </a:lnTo>
                      <a:lnTo>
                        <a:pt x="1843" y="377"/>
                      </a:lnTo>
                      <a:lnTo>
                        <a:pt x="1770" y="319"/>
                      </a:lnTo>
                      <a:lnTo>
                        <a:pt x="1770" y="319"/>
                      </a:lnTo>
                      <a:lnTo>
                        <a:pt x="1724" y="281"/>
                      </a:lnTo>
                      <a:lnTo>
                        <a:pt x="1719" y="276"/>
                      </a:lnTo>
                      <a:lnTo>
                        <a:pt x="1713" y="273"/>
                      </a:lnTo>
                      <a:lnTo>
                        <a:pt x="1713" y="273"/>
                      </a:lnTo>
                      <a:lnTo>
                        <a:pt x="1672" y="243"/>
                      </a:lnTo>
                      <a:lnTo>
                        <a:pt x="1631" y="216"/>
                      </a:lnTo>
                      <a:lnTo>
                        <a:pt x="1588" y="189"/>
                      </a:lnTo>
                      <a:lnTo>
                        <a:pt x="1544" y="164"/>
                      </a:lnTo>
                      <a:lnTo>
                        <a:pt x="1501" y="141"/>
                      </a:lnTo>
                      <a:lnTo>
                        <a:pt x="1456" y="120"/>
                      </a:lnTo>
                      <a:lnTo>
                        <a:pt x="1411" y="101"/>
                      </a:lnTo>
                      <a:lnTo>
                        <a:pt x="1366" y="83"/>
                      </a:lnTo>
                      <a:lnTo>
                        <a:pt x="1321" y="67"/>
                      </a:lnTo>
                      <a:lnTo>
                        <a:pt x="1275" y="52"/>
                      </a:lnTo>
                      <a:lnTo>
                        <a:pt x="1229" y="40"/>
                      </a:lnTo>
                      <a:lnTo>
                        <a:pt x="1182" y="29"/>
                      </a:lnTo>
                      <a:lnTo>
                        <a:pt x="1135" y="20"/>
                      </a:lnTo>
                      <a:lnTo>
                        <a:pt x="1088" y="12"/>
                      </a:lnTo>
                      <a:lnTo>
                        <a:pt x="1041" y="6"/>
                      </a:lnTo>
                      <a:lnTo>
                        <a:pt x="994" y="2"/>
                      </a:lnTo>
                      <a:lnTo>
                        <a:pt x="946" y="0"/>
                      </a:lnTo>
                      <a:lnTo>
                        <a:pt x="898" y="0"/>
                      </a:lnTo>
                      <a:lnTo>
                        <a:pt x="851" y="1"/>
                      </a:lnTo>
                      <a:lnTo>
                        <a:pt x="804" y="3"/>
                      </a:lnTo>
                      <a:lnTo>
                        <a:pt x="756" y="7"/>
                      </a:lnTo>
                      <a:lnTo>
                        <a:pt x="709" y="14"/>
                      </a:lnTo>
                      <a:lnTo>
                        <a:pt x="662" y="22"/>
                      </a:lnTo>
                      <a:lnTo>
                        <a:pt x="616" y="32"/>
                      </a:lnTo>
                      <a:lnTo>
                        <a:pt x="570" y="43"/>
                      </a:lnTo>
                      <a:lnTo>
                        <a:pt x="524" y="57"/>
                      </a:lnTo>
                      <a:lnTo>
                        <a:pt x="477" y="72"/>
                      </a:lnTo>
                      <a:lnTo>
                        <a:pt x="431" y="88"/>
                      </a:lnTo>
                      <a:lnTo>
                        <a:pt x="387" y="108"/>
                      </a:lnTo>
                      <a:lnTo>
                        <a:pt x="342" y="128"/>
                      </a:lnTo>
                      <a:lnTo>
                        <a:pt x="299" y="149"/>
                      </a:lnTo>
                      <a:lnTo>
                        <a:pt x="255" y="173"/>
                      </a:lnTo>
                      <a:lnTo>
                        <a:pt x="234" y="185"/>
                      </a:lnTo>
                      <a:lnTo>
                        <a:pt x="234" y="185"/>
                      </a:lnTo>
                      <a:lnTo>
                        <a:pt x="187" y="215"/>
                      </a:lnTo>
                      <a:lnTo>
                        <a:pt x="186" y="218"/>
                      </a:lnTo>
                      <a:lnTo>
                        <a:pt x="0" y="649"/>
                      </a:lnTo>
                      <a:lnTo>
                        <a:pt x="472" y="652"/>
                      </a:lnTo>
                      <a:lnTo>
                        <a:pt x="472" y="652"/>
                      </a:lnTo>
                      <a:lnTo>
                        <a:pt x="473" y="651"/>
                      </a:lnTo>
                      <a:lnTo>
                        <a:pt x="473" y="651"/>
                      </a:lnTo>
                      <a:lnTo>
                        <a:pt x="500" y="635"/>
                      </a:lnTo>
                      <a:lnTo>
                        <a:pt x="526" y="620"/>
                      </a:lnTo>
                      <a:lnTo>
                        <a:pt x="542" y="612"/>
                      </a:lnTo>
                      <a:lnTo>
                        <a:pt x="542" y="612"/>
                      </a:lnTo>
                      <a:lnTo>
                        <a:pt x="567" y="599"/>
                      </a:lnTo>
                      <a:lnTo>
                        <a:pt x="593" y="587"/>
                      </a:lnTo>
                      <a:lnTo>
                        <a:pt x="619" y="577"/>
                      </a:lnTo>
                      <a:lnTo>
                        <a:pt x="645" y="567"/>
                      </a:lnTo>
                      <a:lnTo>
                        <a:pt x="672" y="558"/>
                      </a:lnTo>
                      <a:lnTo>
                        <a:pt x="699" y="550"/>
                      </a:lnTo>
                      <a:lnTo>
                        <a:pt x="726" y="543"/>
                      </a:lnTo>
                      <a:lnTo>
                        <a:pt x="753" y="538"/>
                      </a:lnTo>
                      <a:lnTo>
                        <a:pt x="780" y="533"/>
                      </a:lnTo>
                      <a:lnTo>
                        <a:pt x="808" y="529"/>
                      </a:lnTo>
                      <a:lnTo>
                        <a:pt x="835" y="526"/>
                      </a:lnTo>
                      <a:lnTo>
                        <a:pt x="863" y="524"/>
                      </a:lnTo>
                      <a:lnTo>
                        <a:pt x="892" y="523"/>
                      </a:lnTo>
                      <a:lnTo>
                        <a:pt x="919" y="523"/>
                      </a:lnTo>
                      <a:lnTo>
                        <a:pt x="947" y="524"/>
                      </a:lnTo>
                      <a:lnTo>
                        <a:pt x="974" y="525"/>
                      </a:lnTo>
                      <a:lnTo>
                        <a:pt x="1002" y="529"/>
                      </a:lnTo>
                      <a:lnTo>
                        <a:pt x="1029" y="532"/>
                      </a:lnTo>
                      <a:lnTo>
                        <a:pt x="1057" y="538"/>
                      </a:lnTo>
                      <a:lnTo>
                        <a:pt x="1084" y="543"/>
                      </a:lnTo>
                      <a:lnTo>
                        <a:pt x="1111" y="550"/>
                      </a:lnTo>
                      <a:lnTo>
                        <a:pt x="1138" y="558"/>
                      </a:lnTo>
                      <a:lnTo>
                        <a:pt x="1165" y="566"/>
                      </a:lnTo>
                      <a:lnTo>
                        <a:pt x="1192" y="576"/>
                      </a:lnTo>
                      <a:lnTo>
                        <a:pt x="1219" y="586"/>
                      </a:lnTo>
                      <a:lnTo>
                        <a:pt x="1245" y="598"/>
                      </a:lnTo>
                      <a:lnTo>
                        <a:pt x="1271" y="611"/>
                      </a:lnTo>
                      <a:lnTo>
                        <a:pt x="1297" y="624"/>
                      </a:lnTo>
                      <a:lnTo>
                        <a:pt x="1321" y="639"/>
                      </a:lnTo>
                      <a:lnTo>
                        <a:pt x="1346" y="653"/>
                      </a:lnTo>
                      <a:lnTo>
                        <a:pt x="1371" y="670"/>
                      </a:lnTo>
                      <a:lnTo>
                        <a:pt x="1396" y="687"/>
                      </a:lnTo>
                      <a:lnTo>
                        <a:pt x="1396" y="687"/>
                      </a:lnTo>
                      <a:lnTo>
                        <a:pt x="1445" y="728"/>
                      </a:lnTo>
                      <a:lnTo>
                        <a:pt x="1445" y="728"/>
                      </a:lnTo>
                      <a:lnTo>
                        <a:pt x="1503" y="773"/>
                      </a:lnTo>
                      <a:lnTo>
                        <a:pt x="1530" y="795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6" y="809"/>
                      </a:lnTo>
                      <a:lnTo>
                        <a:pt x="1415" y="343"/>
                      </a:lnTo>
                      <a:lnTo>
                        <a:pt x="1896" y="422"/>
                      </a:lnTo>
                      <a:lnTo>
                        <a:pt x="1896" y="42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2" name="Freeform 10">
                  <a:extLst>
                    <a:ext uri="{FF2B5EF4-FFF2-40B4-BE49-F238E27FC236}">
                      <a16:creationId xmlns:a16="http://schemas.microsoft.com/office/drawing/2014/main" id="{37AF440D-30AE-9343-909A-AD896966E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1988" y="404813"/>
                  <a:ext cx="3116263" cy="1374775"/>
                </a:xfrm>
                <a:custGeom>
                  <a:avLst/>
                  <a:gdLst>
                    <a:gd name="T0" fmla="*/ 1523 w 1963"/>
                    <a:gd name="T1" fmla="*/ 814 h 866"/>
                    <a:gd name="T2" fmla="*/ 1417 w 1963"/>
                    <a:gd name="T3" fmla="*/ 728 h 866"/>
                    <a:gd name="T4" fmla="*/ 1335 w 1963"/>
                    <a:gd name="T5" fmla="*/ 674 h 866"/>
                    <a:gd name="T6" fmla="*/ 1219 w 1963"/>
                    <a:gd name="T7" fmla="*/ 620 h 866"/>
                    <a:gd name="T8" fmla="*/ 1098 w 1963"/>
                    <a:gd name="T9" fmla="*/ 584 h 866"/>
                    <a:gd name="T10" fmla="*/ 973 w 1963"/>
                    <a:gd name="T11" fmla="*/ 568 h 866"/>
                    <a:gd name="T12" fmla="*/ 895 w 1963"/>
                    <a:gd name="T13" fmla="*/ 570 h 866"/>
                    <a:gd name="T14" fmla="*/ 804 w 1963"/>
                    <a:gd name="T15" fmla="*/ 581 h 866"/>
                    <a:gd name="T16" fmla="*/ 715 w 1963"/>
                    <a:gd name="T17" fmla="*/ 602 h 866"/>
                    <a:gd name="T18" fmla="*/ 628 w 1963"/>
                    <a:gd name="T19" fmla="*/ 635 h 866"/>
                    <a:gd name="T20" fmla="*/ 572 w 1963"/>
                    <a:gd name="T21" fmla="*/ 663 h 866"/>
                    <a:gd name="T22" fmla="*/ 507 w 1963"/>
                    <a:gd name="T23" fmla="*/ 698 h 866"/>
                    <a:gd name="T24" fmla="*/ 210 w 1963"/>
                    <a:gd name="T25" fmla="*/ 219 h 866"/>
                    <a:gd name="T26" fmla="*/ 317 w 1963"/>
                    <a:gd name="T27" fmla="*/ 155 h 866"/>
                    <a:gd name="T28" fmla="*/ 475 w 1963"/>
                    <a:gd name="T29" fmla="*/ 84 h 866"/>
                    <a:gd name="T30" fmla="*/ 642 w 1963"/>
                    <a:gd name="T31" fmla="*/ 35 h 866"/>
                    <a:gd name="T32" fmla="*/ 812 w 1963"/>
                    <a:gd name="T33" fmla="*/ 7 h 866"/>
                    <a:gd name="T34" fmla="*/ 941 w 1963"/>
                    <a:gd name="T35" fmla="*/ 0 h 866"/>
                    <a:gd name="T36" fmla="*/ 1159 w 1963"/>
                    <a:gd name="T37" fmla="*/ 18 h 866"/>
                    <a:gd name="T38" fmla="*/ 1371 w 1963"/>
                    <a:gd name="T39" fmla="*/ 71 h 866"/>
                    <a:gd name="T40" fmla="*/ 1572 w 1963"/>
                    <a:gd name="T41" fmla="*/ 158 h 866"/>
                    <a:gd name="T42" fmla="*/ 1761 w 1963"/>
                    <a:gd name="T43" fmla="*/ 278 h 866"/>
                    <a:gd name="T44" fmla="*/ 1819 w 1963"/>
                    <a:gd name="T45" fmla="*/ 323 h 866"/>
                    <a:gd name="T46" fmla="*/ 1922 w 1963"/>
                    <a:gd name="T47" fmla="*/ 407 h 866"/>
                    <a:gd name="T48" fmla="*/ 1928 w 1963"/>
                    <a:gd name="T49" fmla="*/ 467 h 866"/>
                    <a:gd name="T50" fmla="*/ 1585 w 1963"/>
                    <a:gd name="T51" fmla="*/ 866 h 866"/>
                    <a:gd name="T52" fmla="*/ 1008 w 1963"/>
                    <a:gd name="T53" fmla="*/ 526 h 866"/>
                    <a:gd name="T54" fmla="*/ 1139 w 1963"/>
                    <a:gd name="T55" fmla="*/ 547 h 866"/>
                    <a:gd name="T56" fmla="*/ 1266 w 1963"/>
                    <a:gd name="T57" fmla="*/ 590 h 866"/>
                    <a:gd name="T58" fmla="*/ 1387 w 1963"/>
                    <a:gd name="T59" fmla="*/ 653 h 866"/>
                    <a:gd name="T60" fmla="*/ 1444 w 1963"/>
                    <a:gd name="T61" fmla="*/ 693 h 866"/>
                    <a:gd name="T62" fmla="*/ 1540 w 1963"/>
                    <a:gd name="T63" fmla="*/ 770 h 866"/>
                    <a:gd name="T64" fmla="*/ 1792 w 1963"/>
                    <a:gd name="T65" fmla="*/ 359 h 866"/>
                    <a:gd name="T66" fmla="*/ 1740 w 1963"/>
                    <a:gd name="T67" fmla="*/ 317 h 866"/>
                    <a:gd name="T68" fmla="*/ 1644 w 1963"/>
                    <a:gd name="T69" fmla="*/ 252 h 866"/>
                    <a:gd name="T70" fmla="*/ 1455 w 1963"/>
                    <a:gd name="T71" fmla="*/ 152 h 866"/>
                    <a:gd name="T72" fmla="*/ 1255 w 1963"/>
                    <a:gd name="T73" fmla="*/ 83 h 866"/>
                    <a:gd name="T74" fmla="*/ 1047 w 1963"/>
                    <a:gd name="T75" fmla="*/ 50 h 866"/>
                    <a:gd name="T76" fmla="*/ 900 w 1963"/>
                    <a:gd name="T77" fmla="*/ 45 h 866"/>
                    <a:gd name="T78" fmla="*/ 733 w 1963"/>
                    <a:gd name="T79" fmla="*/ 62 h 866"/>
                    <a:gd name="T80" fmla="*/ 571 w 1963"/>
                    <a:gd name="T81" fmla="*/ 100 h 866"/>
                    <a:gd name="T82" fmla="*/ 413 w 1963"/>
                    <a:gd name="T83" fmla="*/ 159 h 866"/>
                    <a:gd name="T84" fmla="*/ 282 w 1963"/>
                    <a:gd name="T85" fmla="*/ 227 h 866"/>
                    <a:gd name="T86" fmla="*/ 501 w 1963"/>
                    <a:gd name="T87" fmla="*/ 653 h 866"/>
                    <a:gd name="T88" fmla="*/ 565 w 1963"/>
                    <a:gd name="T89" fmla="*/ 616 h 866"/>
                    <a:gd name="T90" fmla="*/ 633 w 1963"/>
                    <a:gd name="T91" fmla="*/ 584 h 866"/>
                    <a:gd name="T92" fmla="*/ 724 w 1963"/>
                    <a:gd name="T93" fmla="*/ 553 h 866"/>
                    <a:gd name="T94" fmla="*/ 820 w 1963"/>
                    <a:gd name="T95" fmla="*/ 532 h 866"/>
                    <a:gd name="T96" fmla="*/ 916 w 1963"/>
                    <a:gd name="T97" fmla="*/ 523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63" h="866">
                      <a:moveTo>
                        <a:pt x="1585" y="866"/>
                      </a:moveTo>
                      <a:lnTo>
                        <a:pt x="1569" y="851"/>
                      </a:lnTo>
                      <a:lnTo>
                        <a:pt x="1569" y="851"/>
                      </a:lnTo>
                      <a:lnTo>
                        <a:pt x="1523" y="814"/>
                      </a:lnTo>
                      <a:lnTo>
                        <a:pt x="1467" y="768"/>
                      </a:lnTo>
                      <a:lnTo>
                        <a:pt x="1465" y="768"/>
                      </a:lnTo>
                      <a:lnTo>
                        <a:pt x="1465" y="768"/>
                      </a:lnTo>
                      <a:lnTo>
                        <a:pt x="1417" y="728"/>
                      </a:lnTo>
                      <a:lnTo>
                        <a:pt x="1417" y="728"/>
                      </a:lnTo>
                      <a:lnTo>
                        <a:pt x="1390" y="709"/>
                      </a:lnTo>
                      <a:lnTo>
                        <a:pt x="1362" y="691"/>
                      </a:lnTo>
                      <a:lnTo>
                        <a:pt x="1335" y="674"/>
                      </a:lnTo>
                      <a:lnTo>
                        <a:pt x="1307" y="658"/>
                      </a:lnTo>
                      <a:lnTo>
                        <a:pt x="1278" y="645"/>
                      </a:lnTo>
                      <a:lnTo>
                        <a:pt x="1248" y="631"/>
                      </a:lnTo>
                      <a:lnTo>
                        <a:pt x="1219" y="620"/>
                      </a:lnTo>
                      <a:lnTo>
                        <a:pt x="1190" y="609"/>
                      </a:lnTo>
                      <a:lnTo>
                        <a:pt x="1159" y="600"/>
                      </a:lnTo>
                      <a:lnTo>
                        <a:pt x="1129" y="591"/>
                      </a:lnTo>
                      <a:lnTo>
                        <a:pt x="1098" y="584"/>
                      </a:lnTo>
                      <a:lnTo>
                        <a:pt x="1067" y="579"/>
                      </a:lnTo>
                      <a:lnTo>
                        <a:pt x="1036" y="574"/>
                      </a:lnTo>
                      <a:lnTo>
                        <a:pt x="1004" y="571"/>
                      </a:lnTo>
                      <a:lnTo>
                        <a:pt x="973" y="568"/>
                      </a:lnTo>
                      <a:lnTo>
                        <a:pt x="941" y="568"/>
                      </a:lnTo>
                      <a:lnTo>
                        <a:pt x="941" y="568"/>
                      </a:lnTo>
                      <a:lnTo>
                        <a:pt x="918" y="568"/>
                      </a:lnTo>
                      <a:lnTo>
                        <a:pt x="895" y="570"/>
                      </a:lnTo>
                      <a:lnTo>
                        <a:pt x="871" y="572"/>
                      </a:lnTo>
                      <a:lnTo>
                        <a:pt x="849" y="574"/>
                      </a:lnTo>
                      <a:lnTo>
                        <a:pt x="826" y="577"/>
                      </a:lnTo>
                      <a:lnTo>
                        <a:pt x="804" y="581"/>
                      </a:lnTo>
                      <a:lnTo>
                        <a:pt x="781" y="585"/>
                      </a:lnTo>
                      <a:lnTo>
                        <a:pt x="759" y="590"/>
                      </a:lnTo>
                      <a:lnTo>
                        <a:pt x="736" y="597"/>
                      </a:lnTo>
                      <a:lnTo>
                        <a:pt x="715" y="602"/>
                      </a:lnTo>
                      <a:lnTo>
                        <a:pt x="692" y="610"/>
                      </a:lnTo>
                      <a:lnTo>
                        <a:pt x="671" y="618"/>
                      </a:lnTo>
                      <a:lnTo>
                        <a:pt x="650" y="626"/>
                      </a:lnTo>
                      <a:lnTo>
                        <a:pt x="628" y="635"/>
                      </a:lnTo>
                      <a:lnTo>
                        <a:pt x="607" y="645"/>
                      </a:lnTo>
                      <a:lnTo>
                        <a:pt x="587" y="655"/>
                      </a:lnTo>
                      <a:lnTo>
                        <a:pt x="572" y="663"/>
                      </a:lnTo>
                      <a:lnTo>
                        <a:pt x="572" y="663"/>
                      </a:lnTo>
                      <a:lnTo>
                        <a:pt x="546" y="678"/>
                      </a:lnTo>
                      <a:lnTo>
                        <a:pt x="520" y="693"/>
                      </a:lnTo>
                      <a:lnTo>
                        <a:pt x="514" y="698"/>
                      </a:lnTo>
                      <a:lnTo>
                        <a:pt x="507" y="698"/>
                      </a:lnTo>
                      <a:lnTo>
                        <a:pt x="0" y="695"/>
                      </a:lnTo>
                      <a:lnTo>
                        <a:pt x="204" y="223"/>
                      </a:lnTo>
                      <a:lnTo>
                        <a:pt x="210" y="219"/>
                      </a:lnTo>
                      <a:lnTo>
                        <a:pt x="210" y="219"/>
                      </a:lnTo>
                      <a:lnTo>
                        <a:pt x="258" y="189"/>
                      </a:lnTo>
                      <a:lnTo>
                        <a:pt x="278" y="177"/>
                      </a:lnTo>
                      <a:lnTo>
                        <a:pt x="278" y="177"/>
                      </a:lnTo>
                      <a:lnTo>
                        <a:pt x="317" y="155"/>
                      </a:lnTo>
                      <a:lnTo>
                        <a:pt x="356" y="136"/>
                      </a:lnTo>
                      <a:lnTo>
                        <a:pt x="395" y="117"/>
                      </a:lnTo>
                      <a:lnTo>
                        <a:pt x="435" y="100"/>
                      </a:lnTo>
                      <a:lnTo>
                        <a:pt x="475" y="84"/>
                      </a:lnTo>
                      <a:lnTo>
                        <a:pt x="517" y="70"/>
                      </a:lnTo>
                      <a:lnTo>
                        <a:pt x="557" y="56"/>
                      </a:lnTo>
                      <a:lnTo>
                        <a:pt x="599" y="45"/>
                      </a:lnTo>
                      <a:lnTo>
                        <a:pt x="642" y="35"/>
                      </a:lnTo>
                      <a:lnTo>
                        <a:pt x="683" y="25"/>
                      </a:lnTo>
                      <a:lnTo>
                        <a:pt x="726" y="18"/>
                      </a:lnTo>
                      <a:lnTo>
                        <a:pt x="769" y="11"/>
                      </a:lnTo>
                      <a:lnTo>
                        <a:pt x="812" y="7"/>
                      </a:lnTo>
                      <a:lnTo>
                        <a:pt x="854" y="2"/>
                      </a:lnTo>
                      <a:lnTo>
                        <a:pt x="897" y="0"/>
                      </a:lnTo>
                      <a:lnTo>
                        <a:pt x="941" y="0"/>
                      </a:lnTo>
                      <a:lnTo>
                        <a:pt x="941" y="0"/>
                      </a:lnTo>
                      <a:lnTo>
                        <a:pt x="996" y="1"/>
                      </a:lnTo>
                      <a:lnTo>
                        <a:pt x="1051" y="5"/>
                      </a:lnTo>
                      <a:lnTo>
                        <a:pt x="1105" y="10"/>
                      </a:lnTo>
                      <a:lnTo>
                        <a:pt x="1159" y="18"/>
                      </a:lnTo>
                      <a:lnTo>
                        <a:pt x="1213" y="28"/>
                      </a:lnTo>
                      <a:lnTo>
                        <a:pt x="1266" y="39"/>
                      </a:lnTo>
                      <a:lnTo>
                        <a:pt x="1319" y="54"/>
                      </a:lnTo>
                      <a:lnTo>
                        <a:pt x="1371" y="71"/>
                      </a:lnTo>
                      <a:lnTo>
                        <a:pt x="1423" y="89"/>
                      </a:lnTo>
                      <a:lnTo>
                        <a:pt x="1473" y="110"/>
                      </a:lnTo>
                      <a:lnTo>
                        <a:pt x="1523" y="133"/>
                      </a:lnTo>
                      <a:lnTo>
                        <a:pt x="1572" y="158"/>
                      </a:lnTo>
                      <a:lnTo>
                        <a:pt x="1621" y="185"/>
                      </a:lnTo>
                      <a:lnTo>
                        <a:pt x="1669" y="214"/>
                      </a:lnTo>
                      <a:lnTo>
                        <a:pt x="1715" y="244"/>
                      </a:lnTo>
                      <a:lnTo>
                        <a:pt x="1761" y="278"/>
                      </a:lnTo>
                      <a:lnTo>
                        <a:pt x="1768" y="283"/>
                      </a:lnTo>
                      <a:lnTo>
                        <a:pt x="1773" y="287"/>
                      </a:lnTo>
                      <a:lnTo>
                        <a:pt x="1773" y="287"/>
                      </a:lnTo>
                      <a:lnTo>
                        <a:pt x="1819" y="323"/>
                      </a:lnTo>
                      <a:lnTo>
                        <a:pt x="1820" y="324"/>
                      </a:lnTo>
                      <a:lnTo>
                        <a:pt x="1820" y="324"/>
                      </a:lnTo>
                      <a:lnTo>
                        <a:pt x="1893" y="383"/>
                      </a:lnTo>
                      <a:lnTo>
                        <a:pt x="1922" y="407"/>
                      </a:lnTo>
                      <a:lnTo>
                        <a:pt x="1946" y="428"/>
                      </a:lnTo>
                      <a:lnTo>
                        <a:pt x="1963" y="442"/>
                      </a:lnTo>
                      <a:lnTo>
                        <a:pt x="1940" y="469"/>
                      </a:lnTo>
                      <a:lnTo>
                        <a:pt x="1928" y="467"/>
                      </a:lnTo>
                      <a:lnTo>
                        <a:pt x="1481" y="393"/>
                      </a:lnTo>
                      <a:lnTo>
                        <a:pt x="1602" y="821"/>
                      </a:lnTo>
                      <a:lnTo>
                        <a:pt x="1616" y="835"/>
                      </a:lnTo>
                      <a:lnTo>
                        <a:pt x="1585" y="866"/>
                      </a:lnTo>
                      <a:close/>
                      <a:moveTo>
                        <a:pt x="941" y="523"/>
                      </a:moveTo>
                      <a:lnTo>
                        <a:pt x="941" y="523"/>
                      </a:lnTo>
                      <a:lnTo>
                        <a:pt x="974" y="523"/>
                      </a:lnTo>
                      <a:lnTo>
                        <a:pt x="1008" y="526"/>
                      </a:lnTo>
                      <a:lnTo>
                        <a:pt x="1041" y="529"/>
                      </a:lnTo>
                      <a:lnTo>
                        <a:pt x="1074" y="534"/>
                      </a:lnTo>
                      <a:lnTo>
                        <a:pt x="1107" y="540"/>
                      </a:lnTo>
                      <a:lnTo>
                        <a:pt x="1139" y="547"/>
                      </a:lnTo>
                      <a:lnTo>
                        <a:pt x="1172" y="556"/>
                      </a:lnTo>
                      <a:lnTo>
                        <a:pt x="1203" y="566"/>
                      </a:lnTo>
                      <a:lnTo>
                        <a:pt x="1235" y="577"/>
                      </a:lnTo>
                      <a:lnTo>
                        <a:pt x="1266" y="590"/>
                      </a:lnTo>
                      <a:lnTo>
                        <a:pt x="1297" y="604"/>
                      </a:lnTo>
                      <a:lnTo>
                        <a:pt x="1327" y="619"/>
                      </a:lnTo>
                      <a:lnTo>
                        <a:pt x="1357" y="636"/>
                      </a:lnTo>
                      <a:lnTo>
                        <a:pt x="1387" y="653"/>
                      </a:lnTo>
                      <a:lnTo>
                        <a:pt x="1416" y="672"/>
                      </a:lnTo>
                      <a:lnTo>
                        <a:pt x="1444" y="692"/>
                      </a:lnTo>
                      <a:lnTo>
                        <a:pt x="1444" y="693"/>
                      </a:lnTo>
                      <a:lnTo>
                        <a:pt x="1444" y="693"/>
                      </a:lnTo>
                      <a:lnTo>
                        <a:pt x="1494" y="733"/>
                      </a:lnTo>
                      <a:lnTo>
                        <a:pt x="1495" y="733"/>
                      </a:lnTo>
                      <a:lnTo>
                        <a:pt x="1495" y="733"/>
                      </a:lnTo>
                      <a:lnTo>
                        <a:pt x="1540" y="770"/>
                      </a:lnTo>
                      <a:lnTo>
                        <a:pt x="1418" y="338"/>
                      </a:lnTo>
                      <a:lnTo>
                        <a:pt x="1854" y="409"/>
                      </a:lnTo>
                      <a:lnTo>
                        <a:pt x="1854" y="409"/>
                      </a:lnTo>
                      <a:lnTo>
                        <a:pt x="1792" y="359"/>
                      </a:lnTo>
                      <a:lnTo>
                        <a:pt x="1791" y="359"/>
                      </a:lnTo>
                      <a:lnTo>
                        <a:pt x="1791" y="359"/>
                      </a:lnTo>
                      <a:lnTo>
                        <a:pt x="1745" y="322"/>
                      </a:lnTo>
                      <a:lnTo>
                        <a:pt x="1740" y="317"/>
                      </a:lnTo>
                      <a:lnTo>
                        <a:pt x="1734" y="314"/>
                      </a:lnTo>
                      <a:lnTo>
                        <a:pt x="1734" y="314"/>
                      </a:lnTo>
                      <a:lnTo>
                        <a:pt x="1691" y="281"/>
                      </a:lnTo>
                      <a:lnTo>
                        <a:pt x="1644" y="252"/>
                      </a:lnTo>
                      <a:lnTo>
                        <a:pt x="1598" y="224"/>
                      </a:lnTo>
                      <a:lnTo>
                        <a:pt x="1552" y="198"/>
                      </a:lnTo>
                      <a:lnTo>
                        <a:pt x="1504" y="173"/>
                      </a:lnTo>
                      <a:lnTo>
                        <a:pt x="1455" y="152"/>
                      </a:lnTo>
                      <a:lnTo>
                        <a:pt x="1406" y="132"/>
                      </a:lnTo>
                      <a:lnTo>
                        <a:pt x="1356" y="114"/>
                      </a:lnTo>
                      <a:lnTo>
                        <a:pt x="1307" y="98"/>
                      </a:lnTo>
                      <a:lnTo>
                        <a:pt x="1255" y="83"/>
                      </a:lnTo>
                      <a:lnTo>
                        <a:pt x="1204" y="72"/>
                      </a:lnTo>
                      <a:lnTo>
                        <a:pt x="1153" y="62"/>
                      </a:lnTo>
                      <a:lnTo>
                        <a:pt x="1100" y="54"/>
                      </a:lnTo>
                      <a:lnTo>
                        <a:pt x="1047" y="50"/>
                      </a:lnTo>
                      <a:lnTo>
                        <a:pt x="994" y="46"/>
                      </a:lnTo>
                      <a:lnTo>
                        <a:pt x="941" y="45"/>
                      </a:lnTo>
                      <a:lnTo>
                        <a:pt x="941" y="45"/>
                      </a:lnTo>
                      <a:lnTo>
                        <a:pt x="900" y="45"/>
                      </a:lnTo>
                      <a:lnTo>
                        <a:pt x="858" y="47"/>
                      </a:lnTo>
                      <a:lnTo>
                        <a:pt x="816" y="51"/>
                      </a:lnTo>
                      <a:lnTo>
                        <a:pt x="775" y="56"/>
                      </a:lnTo>
                      <a:lnTo>
                        <a:pt x="733" y="62"/>
                      </a:lnTo>
                      <a:lnTo>
                        <a:pt x="692" y="70"/>
                      </a:lnTo>
                      <a:lnTo>
                        <a:pt x="652" y="79"/>
                      </a:lnTo>
                      <a:lnTo>
                        <a:pt x="611" y="89"/>
                      </a:lnTo>
                      <a:lnTo>
                        <a:pt x="571" y="100"/>
                      </a:lnTo>
                      <a:lnTo>
                        <a:pt x="530" y="113"/>
                      </a:lnTo>
                      <a:lnTo>
                        <a:pt x="491" y="126"/>
                      </a:lnTo>
                      <a:lnTo>
                        <a:pt x="453" y="142"/>
                      </a:lnTo>
                      <a:lnTo>
                        <a:pt x="413" y="159"/>
                      </a:lnTo>
                      <a:lnTo>
                        <a:pt x="376" y="177"/>
                      </a:lnTo>
                      <a:lnTo>
                        <a:pt x="338" y="196"/>
                      </a:lnTo>
                      <a:lnTo>
                        <a:pt x="301" y="216"/>
                      </a:lnTo>
                      <a:lnTo>
                        <a:pt x="282" y="227"/>
                      </a:lnTo>
                      <a:lnTo>
                        <a:pt x="282" y="227"/>
                      </a:lnTo>
                      <a:lnTo>
                        <a:pt x="240" y="253"/>
                      </a:lnTo>
                      <a:lnTo>
                        <a:pt x="69" y="649"/>
                      </a:lnTo>
                      <a:lnTo>
                        <a:pt x="501" y="653"/>
                      </a:lnTo>
                      <a:lnTo>
                        <a:pt x="501" y="653"/>
                      </a:lnTo>
                      <a:lnTo>
                        <a:pt x="526" y="637"/>
                      </a:lnTo>
                      <a:lnTo>
                        <a:pt x="551" y="624"/>
                      </a:lnTo>
                      <a:lnTo>
                        <a:pt x="565" y="616"/>
                      </a:lnTo>
                      <a:lnTo>
                        <a:pt x="565" y="616"/>
                      </a:lnTo>
                      <a:lnTo>
                        <a:pt x="588" y="604"/>
                      </a:lnTo>
                      <a:lnTo>
                        <a:pt x="610" y="594"/>
                      </a:lnTo>
                      <a:lnTo>
                        <a:pt x="633" y="584"/>
                      </a:lnTo>
                      <a:lnTo>
                        <a:pt x="655" y="575"/>
                      </a:lnTo>
                      <a:lnTo>
                        <a:pt x="678" y="567"/>
                      </a:lnTo>
                      <a:lnTo>
                        <a:pt x="701" y="559"/>
                      </a:lnTo>
                      <a:lnTo>
                        <a:pt x="724" y="553"/>
                      </a:lnTo>
                      <a:lnTo>
                        <a:pt x="748" y="547"/>
                      </a:lnTo>
                      <a:lnTo>
                        <a:pt x="771" y="541"/>
                      </a:lnTo>
                      <a:lnTo>
                        <a:pt x="796" y="537"/>
                      </a:lnTo>
                      <a:lnTo>
                        <a:pt x="820" y="532"/>
                      </a:lnTo>
                      <a:lnTo>
                        <a:pt x="843" y="529"/>
                      </a:lnTo>
                      <a:lnTo>
                        <a:pt x="868" y="527"/>
                      </a:lnTo>
                      <a:lnTo>
                        <a:pt x="892" y="525"/>
                      </a:lnTo>
                      <a:lnTo>
                        <a:pt x="916" y="523"/>
                      </a:lnTo>
                      <a:lnTo>
                        <a:pt x="941" y="523"/>
                      </a:lnTo>
                      <a:lnTo>
                        <a:pt x="941" y="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3" name="Freeform 11">
                  <a:extLst>
                    <a:ext uri="{FF2B5EF4-FFF2-40B4-BE49-F238E27FC236}">
                      <a16:creationId xmlns:a16="http://schemas.microsoft.com/office/drawing/2014/main" id="{52878DA5-1525-8846-A77B-7F081EB159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985838"/>
                  <a:ext cx="3203575" cy="3236912"/>
                </a:xfrm>
                <a:custGeom>
                  <a:avLst/>
                  <a:gdLst>
                    <a:gd name="T0" fmla="*/ 2018 w 2018"/>
                    <a:gd name="T1" fmla="*/ 1644 h 2039"/>
                    <a:gd name="T2" fmla="*/ 2018 w 2018"/>
                    <a:gd name="T3" fmla="*/ 1644 h 2039"/>
                    <a:gd name="T4" fmla="*/ 1955 w 2018"/>
                    <a:gd name="T5" fmla="*/ 1586 h 2039"/>
                    <a:gd name="T6" fmla="*/ 1893 w 2018"/>
                    <a:gd name="T7" fmla="*/ 1526 h 2039"/>
                    <a:gd name="T8" fmla="*/ 1834 w 2018"/>
                    <a:gd name="T9" fmla="*/ 1468 h 2039"/>
                    <a:gd name="T10" fmla="*/ 1774 w 2018"/>
                    <a:gd name="T11" fmla="*/ 1408 h 2039"/>
                    <a:gd name="T12" fmla="*/ 1657 w 2018"/>
                    <a:gd name="T13" fmla="*/ 1289 h 2039"/>
                    <a:gd name="T14" fmla="*/ 1541 w 2018"/>
                    <a:gd name="T15" fmla="*/ 1168 h 2039"/>
                    <a:gd name="T16" fmla="*/ 1541 w 2018"/>
                    <a:gd name="T17" fmla="*/ 1168 h 2039"/>
                    <a:gd name="T18" fmla="*/ 1377 w 2018"/>
                    <a:gd name="T19" fmla="*/ 998 h 2039"/>
                    <a:gd name="T20" fmla="*/ 1293 w 2018"/>
                    <a:gd name="T21" fmla="*/ 913 h 2039"/>
                    <a:gd name="T22" fmla="*/ 1205 w 2018"/>
                    <a:gd name="T23" fmla="*/ 826 h 2039"/>
                    <a:gd name="T24" fmla="*/ 1200 w 2018"/>
                    <a:gd name="T25" fmla="*/ 820 h 2039"/>
                    <a:gd name="T26" fmla="*/ 1200 w 2018"/>
                    <a:gd name="T27" fmla="*/ 820 h 2039"/>
                    <a:gd name="T28" fmla="*/ 1053 w 2018"/>
                    <a:gd name="T29" fmla="*/ 668 h 2039"/>
                    <a:gd name="T30" fmla="*/ 918 w 2018"/>
                    <a:gd name="T31" fmla="*/ 528 h 2039"/>
                    <a:gd name="T32" fmla="*/ 918 w 2018"/>
                    <a:gd name="T33" fmla="*/ 528 h 2039"/>
                    <a:gd name="T34" fmla="*/ 738 w 2018"/>
                    <a:gd name="T35" fmla="*/ 340 h 2039"/>
                    <a:gd name="T36" fmla="*/ 541 w 2018"/>
                    <a:gd name="T37" fmla="*/ 138 h 2039"/>
                    <a:gd name="T38" fmla="*/ 508 w 2018"/>
                    <a:gd name="T39" fmla="*/ 105 h 2039"/>
                    <a:gd name="T40" fmla="*/ 508 w 2018"/>
                    <a:gd name="T41" fmla="*/ 105 h 2039"/>
                    <a:gd name="T42" fmla="*/ 504 w 2018"/>
                    <a:gd name="T43" fmla="*/ 100 h 2039"/>
                    <a:gd name="T44" fmla="*/ 503 w 2018"/>
                    <a:gd name="T45" fmla="*/ 98 h 2039"/>
                    <a:gd name="T46" fmla="*/ 503 w 2018"/>
                    <a:gd name="T47" fmla="*/ 98 h 2039"/>
                    <a:gd name="T48" fmla="*/ 481 w 2018"/>
                    <a:gd name="T49" fmla="*/ 79 h 2039"/>
                    <a:gd name="T50" fmla="*/ 481 w 2018"/>
                    <a:gd name="T51" fmla="*/ 79 h 2039"/>
                    <a:gd name="T52" fmla="*/ 0 w 2018"/>
                    <a:gd name="T53" fmla="*/ 0 h 2039"/>
                    <a:gd name="T54" fmla="*/ 131 w 2018"/>
                    <a:gd name="T55" fmla="*/ 466 h 2039"/>
                    <a:gd name="T56" fmla="*/ 131 w 2018"/>
                    <a:gd name="T57" fmla="*/ 466 h 2039"/>
                    <a:gd name="T58" fmla="*/ 134 w 2018"/>
                    <a:gd name="T59" fmla="*/ 469 h 2039"/>
                    <a:gd name="T60" fmla="*/ 134 w 2018"/>
                    <a:gd name="T61" fmla="*/ 469 h 2039"/>
                    <a:gd name="T62" fmla="*/ 135 w 2018"/>
                    <a:gd name="T63" fmla="*/ 469 h 2039"/>
                    <a:gd name="T64" fmla="*/ 135 w 2018"/>
                    <a:gd name="T65" fmla="*/ 469 h 2039"/>
                    <a:gd name="T66" fmla="*/ 166 w 2018"/>
                    <a:gd name="T67" fmla="*/ 501 h 2039"/>
                    <a:gd name="T68" fmla="*/ 193 w 2018"/>
                    <a:gd name="T69" fmla="*/ 529 h 2039"/>
                    <a:gd name="T70" fmla="*/ 193 w 2018"/>
                    <a:gd name="T71" fmla="*/ 529 h 2039"/>
                    <a:gd name="T72" fmla="*/ 399 w 2018"/>
                    <a:gd name="T73" fmla="*/ 742 h 2039"/>
                    <a:gd name="T74" fmla="*/ 827 w 2018"/>
                    <a:gd name="T75" fmla="*/ 1185 h 2039"/>
                    <a:gd name="T76" fmla="*/ 831 w 2018"/>
                    <a:gd name="T77" fmla="*/ 1191 h 2039"/>
                    <a:gd name="T78" fmla="*/ 831 w 2018"/>
                    <a:gd name="T79" fmla="*/ 1191 h 2039"/>
                    <a:gd name="T80" fmla="*/ 917 w 2018"/>
                    <a:gd name="T81" fmla="*/ 1275 h 2039"/>
                    <a:gd name="T82" fmla="*/ 1001 w 2018"/>
                    <a:gd name="T83" fmla="*/ 1361 h 2039"/>
                    <a:gd name="T84" fmla="*/ 1164 w 2018"/>
                    <a:gd name="T85" fmla="*/ 1530 h 2039"/>
                    <a:gd name="T86" fmla="*/ 1164 w 2018"/>
                    <a:gd name="T87" fmla="*/ 1530 h 2039"/>
                    <a:gd name="T88" fmla="*/ 1285 w 2018"/>
                    <a:gd name="T89" fmla="*/ 1654 h 2039"/>
                    <a:gd name="T90" fmla="*/ 1409 w 2018"/>
                    <a:gd name="T91" fmla="*/ 1782 h 2039"/>
                    <a:gd name="T92" fmla="*/ 1474 w 2018"/>
                    <a:gd name="T93" fmla="*/ 1846 h 2039"/>
                    <a:gd name="T94" fmla="*/ 1539 w 2018"/>
                    <a:gd name="T95" fmla="*/ 1910 h 2039"/>
                    <a:gd name="T96" fmla="*/ 1607 w 2018"/>
                    <a:gd name="T97" fmla="*/ 1974 h 2039"/>
                    <a:gd name="T98" fmla="*/ 1676 w 2018"/>
                    <a:gd name="T99" fmla="*/ 2039 h 2039"/>
                    <a:gd name="T100" fmla="*/ 1686 w 2018"/>
                    <a:gd name="T101" fmla="*/ 2028 h 2039"/>
                    <a:gd name="T102" fmla="*/ 1538 w 2018"/>
                    <a:gd name="T103" fmla="*/ 1611 h 2039"/>
                    <a:gd name="T104" fmla="*/ 2009 w 2018"/>
                    <a:gd name="T105" fmla="*/ 1638 h 2039"/>
                    <a:gd name="T106" fmla="*/ 2009 w 2018"/>
                    <a:gd name="T107" fmla="*/ 1638 h 2039"/>
                    <a:gd name="T108" fmla="*/ 2018 w 2018"/>
                    <a:gd name="T109" fmla="*/ 1644 h 2039"/>
                    <a:gd name="T110" fmla="*/ 2018 w 2018"/>
                    <a:gd name="T111" fmla="*/ 1644 h 2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18" h="2039">
                      <a:moveTo>
                        <a:pt x="2018" y="1644"/>
                      </a:moveTo>
                      <a:lnTo>
                        <a:pt x="2018" y="1644"/>
                      </a:lnTo>
                      <a:lnTo>
                        <a:pt x="1955" y="1586"/>
                      </a:lnTo>
                      <a:lnTo>
                        <a:pt x="1893" y="1526"/>
                      </a:lnTo>
                      <a:lnTo>
                        <a:pt x="1834" y="1468"/>
                      </a:lnTo>
                      <a:lnTo>
                        <a:pt x="1774" y="1408"/>
                      </a:lnTo>
                      <a:lnTo>
                        <a:pt x="1657" y="1289"/>
                      </a:lnTo>
                      <a:lnTo>
                        <a:pt x="1541" y="1168"/>
                      </a:lnTo>
                      <a:lnTo>
                        <a:pt x="1541" y="1168"/>
                      </a:lnTo>
                      <a:lnTo>
                        <a:pt x="1377" y="998"/>
                      </a:lnTo>
                      <a:lnTo>
                        <a:pt x="1293" y="913"/>
                      </a:lnTo>
                      <a:lnTo>
                        <a:pt x="1205" y="826"/>
                      </a:lnTo>
                      <a:lnTo>
                        <a:pt x="1200" y="820"/>
                      </a:lnTo>
                      <a:lnTo>
                        <a:pt x="1200" y="820"/>
                      </a:lnTo>
                      <a:lnTo>
                        <a:pt x="1053" y="668"/>
                      </a:lnTo>
                      <a:lnTo>
                        <a:pt x="918" y="528"/>
                      </a:lnTo>
                      <a:lnTo>
                        <a:pt x="918" y="528"/>
                      </a:lnTo>
                      <a:lnTo>
                        <a:pt x="738" y="340"/>
                      </a:lnTo>
                      <a:lnTo>
                        <a:pt x="541" y="138"/>
                      </a:lnTo>
                      <a:lnTo>
                        <a:pt x="508" y="105"/>
                      </a:lnTo>
                      <a:lnTo>
                        <a:pt x="508" y="105"/>
                      </a:lnTo>
                      <a:lnTo>
                        <a:pt x="504" y="100"/>
                      </a:lnTo>
                      <a:lnTo>
                        <a:pt x="503" y="98"/>
                      </a:lnTo>
                      <a:lnTo>
                        <a:pt x="503" y="98"/>
                      </a:lnTo>
                      <a:lnTo>
                        <a:pt x="481" y="79"/>
                      </a:lnTo>
                      <a:lnTo>
                        <a:pt x="481" y="79"/>
                      </a:lnTo>
                      <a:lnTo>
                        <a:pt x="0" y="0"/>
                      </a:lnTo>
                      <a:lnTo>
                        <a:pt x="131" y="466"/>
                      </a:lnTo>
                      <a:lnTo>
                        <a:pt x="131" y="466"/>
                      </a:lnTo>
                      <a:lnTo>
                        <a:pt x="134" y="469"/>
                      </a:lnTo>
                      <a:lnTo>
                        <a:pt x="134" y="469"/>
                      </a:lnTo>
                      <a:lnTo>
                        <a:pt x="135" y="469"/>
                      </a:lnTo>
                      <a:lnTo>
                        <a:pt x="135" y="469"/>
                      </a:lnTo>
                      <a:lnTo>
                        <a:pt x="166" y="501"/>
                      </a:lnTo>
                      <a:lnTo>
                        <a:pt x="193" y="529"/>
                      </a:lnTo>
                      <a:lnTo>
                        <a:pt x="193" y="529"/>
                      </a:lnTo>
                      <a:lnTo>
                        <a:pt x="399" y="742"/>
                      </a:lnTo>
                      <a:lnTo>
                        <a:pt x="827" y="1185"/>
                      </a:lnTo>
                      <a:lnTo>
                        <a:pt x="831" y="1191"/>
                      </a:lnTo>
                      <a:lnTo>
                        <a:pt x="831" y="1191"/>
                      </a:lnTo>
                      <a:lnTo>
                        <a:pt x="917" y="1275"/>
                      </a:lnTo>
                      <a:lnTo>
                        <a:pt x="1001" y="1361"/>
                      </a:lnTo>
                      <a:lnTo>
                        <a:pt x="1164" y="1530"/>
                      </a:lnTo>
                      <a:lnTo>
                        <a:pt x="1164" y="1530"/>
                      </a:lnTo>
                      <a:lnTo>
                        <a:pt x="1285" y="1654"/>
                      </a:lnTo>
                      <a:lnTo>
                        <a:pt x="1409" y="1782"/>
                      </a:lnTo>
                      <a:lnTo>
                        <a:pt x="1474" y="1846"/>
                      </a:lnTo>
                      <a:lnTo>
                        <a:pt x="1539" y="1910"/>
                      </a:lnTo>
                      <a:lnTo>
                        <a:pt x="1607" y="1974"/>
                      </a:lnTo>
                      <a:lnTo>
                        <a:pt x="1676" y="2039"/>
                      </a:lnTo>
                      <a:lnTo>
                        <a:pt x="1686" y="2028"/>
                      </a:lnTo>
                      <a:lnTo>
                        <a:pt x="1538" y="1611"/>
                      </a:lnTo>
                      <a:lnTo>
                        <a:pt x="2009" y="1638"/>
                      </a:lnTo>
                      <a:lnTo>
                        <a:pt x="2009" y="1638"/>
                      </a:lnTo>
                      <a:lnTo>
                        <a:pt x="2018" y="1644"/>
                      </a:lnTo>
                      <a:lnTo>
                        <a:pt x="2018" y="16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88EFF"/>
                    </a:gs>
                    <a:gs pos="100000">
                      <a:srgbClr val="6167A3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4" name="Freeform 12">
                  <a:extLst>
                    <a:ext uri="{FF2B5EF4-FFF2-40B4-BE49-F238E27FC236}">
                      <a16:creationId xmlns:a16="http://schemas.microsoft.com/office/drawing/2014/main" id="{2B511652-7C85-854F-8146-32CF33D2F4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13063" y="941388"/>
                  <a:ext cx="3279775" cy="3332162"/>
                </a:xfrm>
                <a:custGeom>
                  <a:avLst/>
                  <a:gdLst>
                    <a:gd name="T0" fmla="*/ 1694 w 2066"/>
                    <a:gd name="T1" fmla="*/ 2084 h 2099"/>
                    <a:gd name="T2" fmla="*/ 1624 w 2066"/>
                    <a:gd name="T3" fmla="*/ 2019 h 2099"/>
                    <a:gd name="T4" fmla="*/ 1490 w 2066"/>
                    <a:gd name="T5" fmla="*/ 1890 h 2099"/>
                    <a:gd name="T6" fmla="*/ 1301 w 2066"/>
                    <a:gd name="T7" fmla="*/ 1698 h 2099"/>
                    <a:gd name="T8" fmla="*/ 1179 w 2066"/>
                    <a:gd name="T9" fmla="*/ 1573 h 2099"/>
                    <a:gd name="T10" fmla="*/ 933 w 2066"/>
                    <a:gd name="T11" fmla="*/ 1319 h 2099"/>
                    <a:gd name="T12" fmla="*/ 842 w 2066"/>
                    <a:gd name="T13" fmla="*/ 1229 h 2099"/>
                    <a:gd name="T14" fmla="*/ 415 w 2066"/>
                    <a:gd name="T15" fmla="*/ 785 h 2099"/>
                    <a:gd name="T16" fmla="*/ 151 w 2066"/>
                    <a:gd name="T17" fmla="*/ 513 h 2099"/>
                    <a:gd name="T18" fmla="*/ 140 w 2066"/>
                    <a:gd name="T19" fmla="*/ 492 h 2099"/>
                    <a:gd name="T20" fmla="*/ 523 w 2066"/>
                    <a:gd name="T21" fmla="*/ 85 h 2099"/>
                    <a:gd name="T22" fmla="*/ 528 w 2066"/>
                    <a:gd name="T23" fmla="*/ 90 h 2099"/>
                    <a:gd name="T24" fmla="*/ 557 w 2066"/>
                    <a:gd name="T25" fmla="*/ 117 h 2099"/>
                    <a:gd name="T26" fmla="*/ 589 w 2066"/>
                    <a:gd name="T27" fmla="*/ 151 h 2099"/>
                    <a:gd name="T28" fmla="*/ 967 w 2066"/>
                    <a:gd name="T29" fmla="*/ 540 h 2099"/>
                    <a:gd name="T30" fmla="*/ 968 w 2066"/>
                    <a:gd name="T31" fmla="*/ 541 h 2099"/>
                    <a:gd name="T32" fmla="*/ 1249 w 2066"/>
                    <a:gd name="T33" fmla="*/ 833 h 2099"/>
                    <a:gd name="T34" fmla="*/ 1254 w 2066"/>
                    <a:gd name="T35" fmla="*/ 838 h 2099"/>
                    <a:gd name="T36" fmla="*/ 1426 w 2066"/>
                    <a:gd name="T37" fmla="*/ 1010 h 2099"/>
                    <a:gd name="T38" fmla="*/ 1589 w 2066"/>
                    <a:gd name="T39" fmla="*/ 1180 h 2099"/>
                    <a:gd name="T40" fmla="*/ 1822 w 2066"/>
                    <a:gd name="T41" fmla="*/ 1420 h 2099"/>
                    <a:gd name="T42" fmla="*/ 1941 w 2066"/>
                    <a:gd name="T43" fmla="*/ 1538 h 2099"/>
                    <a:gd name="T44" fmla="*/ 2066 w 2066"/>
                    <a:gd name="T45" fmla="*/ 1655 h 2099"/>
                    <a:gd name="T46" fmla="*/ 2040 w 2066"/>
                    <a:gd name="T47" fmla="*/ 1688 h 2099"/>
                    <a:gd name="T48" fmla="*/ 2038 w 2066"/>
                    <a:gd name="T49" fmla="*/ 1690 h 2099"/>
                    <a:gd name="T50" fmla="*/ 1603 w 2066"/>
                    <a:gd name="T51" fmla="*/ 1663 h 2099"/>
                    <a:gd name="T52" fmla="*/ 1711 w 2066"/>
                    <a:gd name="T53" fmla="*/ 2099 h 2099"/>
                    <a:gd name="T54" fmla="*/ 241 w 2066"/>
                    <a:gd name="T55" fmla="*/ 541 h 2099"/>
                    <a:gd name="T56" fmla="*/ 447 w 2066"/>
                    <a:gd name="T57" fmla="*/ 754 h 2099"/>
                    <a:gd name="T58" fmla="*/ 880 w 2066"/>
                    <a:gd name="T59" fmla="*/ 1203 h 2099"/>
                    <a:gd name="T60" fmla="*/ 966 w 2066"/>
                    <a:gd name="T61" fmla="*/ 1287 h 2099"/>
                    <a:gd name="T62" fmla="*/ 1212 w 2066"/>
                    <a:gd name="T63" fmla="*/ 1542 h 2099"/>
                    <a:gd name="T64" fmla="*/ 1322 w 2066"/>
                    <a:gd name="T65" fmla="*/ 1657 h 2099"/>
                    <a:gd name="T66" fmla="*/ 1495 w 2066"/>
                    <a:gd name="T67" fmla="*/ 1831 h 2099"/>
                    <a:gd name="T68" fmla="*/ 1615 w 2066"/>
                    <a:gd name="T69" fmla="*/ 1948 h 2099"/>
                    <a:gd name="T70" fmla="*/ 1537 w 2066"/>
                    <a:gd name="T71" fmla="*/ 1614 h 2099"/>
                    <a:gd name="T72" fmla="*/ 1983 w 2066"/>
                    <a:gd name="T73" fmla="*/ 1640 h 2099"/>
                    <a:gd name="T74" fmla="*/ 1871 w 2066"/>
                    <a:gd name="T75" fmla="*/ 1534 h 2099"/>
                    <a:gd name="T76" fmla="*/ 1661 w 2066"/>
                    <a:gd name="T77" fmla="*/ 1320 h 2099"/>
                    <a:gd name="T78" fmla="*/ 1556 w 2066"/>
                    <a:gd name="T79" fmla="*/ 1211 h 2099"/>
                    <a:gd name="T80" fmla="*/ 1309 w 2066"/>
                    <a:gd name="T81" fmla="*/ 956 h 2099"/>
                    <a:gd name="T82" fmla="*/ 1217 w 2066"/>
                    <a:gd name="T83" fmla="*/ 864 h 2099"/>
                    <a:gd name="T84" fmla="*/ 935 w 2066"/>
                    <a:gd name="T85" fmla="*/ 573 h 2099"/>
                    <a:gd name="T86" fmla="*/ 934 w 2066"/>
                    <a:gd name="T87" fmla="*/ 571 h 2099"/>
                    <a:gd name="T88" fmla="*/ 557 w 2066"/>
                    <a:gd name="T89" fmla="*/ 182 h 2099"/>
                    <a:gd name="T90" fmla="*/ 518 w 2066"/>
                    <a:gd name="T91" fmla="*/ 142 h 2099"/>
                    <a:gd name="T92" fmla="*/ 63 w 2066"/>
                    <a:gd name="T93" fmla="*/ 55 h 2099"/>
                    <a:gd name="T94" fmla="*/ 198 w 2066"/>
                    <a:gd name="T95" fmla="*/ 497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66" h="2099">
                      <a:moveTo>
                        <a:pt x="1711" y="2099"/>
                      </a:moveTo>
                      <a:lnTo>
                        <a:pt x="1694" y="2084"/>
                      </a:lnTo>
                      <a:lnTo>
                        <a:pt x="1694" y="2084"/>
                      </a:lnTo>
                      <a:lnTo>
                        <a:pt x="1624" y="2019"/>
                      </a:lnTo>
                      <a:lnTo>
                        <a:pt x="1555" y="1955"/>
                      </a:lnTo>
                      <a:lnTo>
                        <a:pt x="1490" y="1890"/>
                      </a:lnTo>
                      <a:lnTo>
                        <a:pt x="1425" y="1825"/>
                      </a:lnTo>
                      <a:lnTo>
                        <a:pt x="1301" y="1698"/>
                      </a:lnTo>
                      <a:lnTo>
                        <a:pt x="1179" y="1573"/>
                      </a:lnTo>
                      <a:lnTo>
                        <a:pt x="1179" y="1573"/>
                      </a:lnTo>
                      <a:lnTo>
                        <a:pt x="1017" y="1404"/>
                      </a:lnTo>
                      <a:lnTo>
                        <a:pt x="933" y="1319"/>
                      </a:lnTo>
                      <a:lnTo>
                        <a:pt x="848" y="1234"/>
                      </a:lnTo>
                      <a:lnTo>
                        <a:pt x="842" y="1229"/>
                      </a:lnTo>
                      <a:lnTo>
                        <a:pt x="415" y="785"/>
                      </a:lnTo>
                      <a:lnTo>
                        <a:pt x="415" y="785"/>
                      </a:lnTo>
                      <a:lnTo>
                        <a:pt x="208" y="573"/>
                      </a:lnTo>
                      <a:lnTo>
                        <a:pt x="151" y="513"/>
                      </a:lnTo>
                      <a:lnTo>
                        <a:pt x="134" y="497"/>
                      </a:lnTo>
                      <a:lnTo>
                        <a:pt x="140" y="492"/>
                      </a:lnTo>
                      <a:lnTo>
                        <a:pt x="0" y="0"/>
                      </a:lnTo>
                      <a:lnTo>
                        <a:pt x="523" y="85"/>
                      </a:lnTo>
                      <a:lnTo>
                        <a:pt x="528" y="90"/>
                      </a:lnTo>
                      <a:lnTo>
                        <a:pt x="528" y="90"/>
                      </a:lnTo>
                      <a:lnTo>
                        <a:pt x="550" y="110"/>
                      </a:lnTo>
                      <a:lnTo>
                        <a:pt x="557" y="117"/>
                      </a:lnTo>
                      <a:lnTo>
                        <a:pt x="589" y="151"/>
                      </a:lnTo>
                      <a:lnTo>
                        <a:pt x="589" y="151"/>
                      </a:lnTo>
                      <a:lnTo>
                        <a:pt x="786" y="352"/>
                      </a:lnTo>
                      <a:lnTo>
                        <a:pt x="967" y="540"/>
                      </a:lnTo>
                      <a:lnTo>
                        <a:pt x="968" y="541"/>
                      </a:lnTo>
                      <a:lnTo>
                        <a:pt x="968" y="541"/>
                      </a:lnTo>
                      <a:lnTo>
                        <a:pt x="1102" y="682"/>
                      </a:lnTo>
                      <a:lnTo>
                        <a:pt x="1249" y="833"/>
                      </a:lnTo>
                      <a:lnTo>
                        <a:pt x="1254" y="838"/>
                      </a:lnTo>
                      <a:lnTo>
                        <a:pt x="1254" y="838"/>
                      </a:lnTo>
                      <a:lnTo>
                        <a:pt x="1340" y="925"/>
                      </a:lnTo>
                      <a:lnTo>
                        <a:pt x="1426" y="1010"/>
                      </a:lnTo>
                      <a:lnTo>
                        <a:pt x="1589" y="1180"/>
                      </a:lnTo>
                      <a:lnTo>
                        <a:pt x="1589" y="1180"/>
                      </a:lnTo>
                      <a:lnTo>
                        <a:pt x="1705" y="1301"/>
                      </a:lnTo>
                      <a:lnTo>
                        <a:pt x="1822" y="1420"/>
                      </a:lnTo>
                      <a:lnTo>
                        <a:pt x="1880" y="1479"/>
                      </a:lnTo>
                      <a:lnTo>
                        <a:pt x="1941" y="1538"/>
                      </a:lnTo>
                      <a:lnTo>
                        <a:pt x="2002" y="1597"/>
                      </a:lnTo>
                      <a:lnTo>
                        <a:pt x="2066" y="1655"/>
                      </a:lnTo>
                      <a:lnTo>
                        <a:pt x="2040" y="1688"/>
                      </a:lnTo>
                      <a:lnTo>
                        <a:pt x="2040" y="1688"/>
                      </a:lnTo>
                      <a:lnTo>
                        <a:pt x="2038" y="1690"/>
                      </a:lnTo>
                      <a:lnTo>
                        <a:pt x="2038" y="1690"/>
                      </a:lnTo>
                      <a:lnTo>
                        <a:pt x="2034" y="1688"/>
                      </a:lnTo>
                      <a:lnTo>
                        <a:pt x="1603" y="1663"/>
                      </a:lnTo>
                      <a:lnTo>
                        <a:pt x="1744" y="2062"/>
                      </a:lnTo>
                      <a:lnTo>
                        <a:pt x="1711" y="2099"/>
                      </a:lnTo>
                      <a:close/>
                      <a:moveTo>
                        <a:pt x="198" y="497"/>
                      </a:moveTo>
                      <a:lnTo>
                        <a:pt x="241" y="541"/>
                      </a:lnTo>
                      <a:lnTo>
                        <a:pt x="241" y="541"/>
                      </a:lnTo>
                      <a:lnTo>
                        <a:pt x="447" y="754"/>
                      </a:lnTo>
                      <a:lnTo>
                        <a:pt x="875" y="1197"/>
                      </a:lnTo>
                      <a:lnTo>
                        <a:pt x="880" y="1203"/>
                      </a:lnTo>
                      <a:lnTo>
                        <a:pt x="880" y="1203"/>
                      </a:lnTo>
                      <a:lnTo>
                        <a:pt x="966" y="1287"/>
                      </a:lnTo>
                      <a:lnTo>
                        <a:pt x="1049" y="1373"/>
                      </a:lnTo>
                      <a:lnTo>
                        <a:pt x="1212" y="1542"/>
                      </a:lnTo>
                      <a:lnTo>
                        <a:pt x="1212" y="1542"/>
                      </a:lnTo>
                      <a:lnTo>
                        <a:pt x="1322" y="1657"/>
                      </a:lnTo>
                      <a:lnTo>
                        <a:pt x="1436" y="1773"/>
                      </a:lnTo>
                      <a:lnTo>
                        <a:pt x="1495" y="1831"/>
                      </a:lnTo>
                      <a:lnTo>
                        <a:pt x="1554" y="1890"/>
                      </a:lnTo>
                      <a:lnTo>
                        <a:pt x="1615" y="1948"/>
                      </a:lnTo>
                      <a:lnTo>
                        <a:pt x="1677" y="2008"/>
                      </a:lnTo>
                      <a:lnTo>
                        <a:pt x="1537" y="1614"/>
                      </a:lnTo>
                      <a:lnTo>
                        <a:pt x="1983" y="1640"/>
                      </a:lnTo>
                      <a:lnTo>
                        <a:pt x="1983" y="1640"/>
                      </a:lnTo>
                      <a:lnTo>
                        <a:pt x="1927" y="1587"/>
                      </a:lnTo>
                      <a:lnTo>
                        <a:pt x="1871" y="1534"/>
                      </a:lnTo>
                      <a:lnTo>
                        <a:pt x="1766" y="1427"/>
                      </a:lnTo>
                      <a:lnTo>
                        <a:pt x="1661" y="1320"/>
                      </a:lnTo>
                      <a:lnTo>
                        <a:pt x="1556" y="1211"/>
                      </a:lnTo>
                      <a:lnTo>
                        <a:pt x="1556" y="1211"/>
                      </a:lnTo>
                      <a:lnTo>
                        <a:pt x="1393" y="1042"/>
                      </a:lnTo>
                      <a:lnTo>
                        <a:pt x="1309" y="956"/>
                      </a:lnTo>
                      <a:lnTo>
                        <a:pt x="1221" y="870"/>
                      </a:lnTo>
                      <a:lnTo>
                        <a:pt x="1217" y="864"/>
                      </a:lnTo>
                      <a:lnTo>
                        <a:pt x="1217" y="864"/>
                      </a:lnTo>
                      <a:lnTo>
                        <a:pt x="935" y="573"/>
                      </a:lnTo>
                      <a:lnTo>
                        <a:pt x="934" y="571"/>
                      </a:lnTo>
                      <a:lnTo>
                        <a:pt x="934" y="571"/>
                      </a:lnTo>
                      <a:lnTo>
                        <a:pt x="753" y="384"/>
                      </a:lnTo>
                      <a:lnTo>
                        <a:pt x="557" y="182"/>
                      </a:lnTo>
                      <a:lnTo>
                        <a:pt x="518" y="142"/>
                      </a:lnTo>
                      <a:lnTo>
                        <a:pt x="518" y="142"/>
                      </a:lnTo>
                      <a:lnTo>
                        <a:pt x="503" y="128"/>
                      </a:lnTo>
                      <a:lnTo>
                        <a:pt x="63" y="55"/>
                      </a:lnTo>
                      <a:lnTo>
                        <a:pt x="184" y="483"/>
                      </a:lnTo>
                      <a:lnTo>
                        <a:pt x="198" y="497"/>
                      </a:lnTo>
                      <a:lnTo>
                        <a:pt x="198" y="4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5" name="Freeform 13">
                  <a:extLst>
                    <a:ext uri="{FF2B5EF4-FFF2-40B4-BE49-F238E27FC236}">
                      <a16:creationId xmlns:a16="http://schemas.microsoft.com/office/drawing/2014/main" id="{520F5EC4-7294-C043-AF47-BC51BDD41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5438" y="3378200"/>
                  <a:ext cx="3259138" cy="1328737"/>
                </a:xfrm>
                <a:custGeom>
                  <a:avLst/>
                  <a:gdLst>
                    <a:gd name="T0" fmla="*/ 1601 w 2053"/>
                    <a:gd name="T1" fmla="*/ 466 h 837"/>
                    <a:gd name="T2" fmla="*/ 1638 w 2053"/>
                    <a:gd name="T3" fmla="*/ 0 h 837"/>
                    <a:gd name="T4" fmla="*/ 1621 w 2053"/>
                    <a:gd name="T5" fmla="*/ 20 h 837"/>
                    <a:gd name="T6" fmla="*/ 1588 w 2053"/>
                    <a:gd name="T7" fmla="*/ 60 h 837"/>
                    <a:gd name="T8" fmla="*/ 1553 w 2053"/>
                    <a:gd name="T9" fmla="*/ 96 h 837"/>
                    <a:gd name="T10" fmla="*/ 1513 w 2053"/>
                    <a:gd name="T11" fmla="*/ 128 h 837"/>
                    <a:gd name="T12" fmla="*/ 1473 w 2053"/>
                    <a:gd name="T13" fmla="*/ 159 h 837"/>
                    <a:gd name="T14" fmla="*/ 1430 w 2053"/>
                    <a:gd name="T15" fmla="*/ 187 h 837"/>
                    <a:gd name="T16" fmla="*/ 1384 w 2053"/>
                    <a:gd name="T17" fmla="*/ 213 h 837"/>
                    <a:gd name="T18" fmla="*/ 1336 w 2053"/>
                    <a:gd name="T19" fmla="*/ 236 h 837"/>
                    <a:gd name="T20" fmla="*/ 1303 w 2053"/>
                    <a:gd name="T21" fmla="*/ 250 h 837"/>
                    <a:gd name="T22" fmla="*/ 1273 w 2053"/>
                    <a:gd name="T23" fmla="*/ 262 h 837"/>
                    <a:gd name="T24" fmla="*/ 1212 w 2053"/>
                    <a:gd name="T25" fmla="*/ 284 h 837"/>
                    <a:gd name="T26" fmla="*/ 1150 w 2053"/>
                    <a:gd name="T27" fmla="*/ 299 h 837"/>
                    <a:gd name="T28" fmla="*/ 1087 w 2053"/>
                    <a:gd name="T29" fmla="*/ 310 h 837"/>
                    <a:gd name="T30" fmla="*/ 1024 w 2053"/>
                    <a:gd name="T31" fmla="*/ 315 h 837"/>
                    <a:gd name="T32" fmla="*/ 960 w 2053"/>
                    <a:gd name="T33" fmla="*/ 315 h 837"/>
                    <a:gd name="T34" fmla="*/ 894 w 2053"/>
                    <a:gd name="T35" fmla="*/ 310 h 837"/>
                    <a:gd name="T36" fmla="*/ 829 w 2053"/>
                    <a:gd name="T37" fmla="*/ 298 h 837"/>
                    <a:gd name="T38" fmla="*/ 797 w 2053"/>
                    <a:gd name="T39" fmla="*/ 290 h 837"/>
                    <a:gd name="T40" fmla="*/ 696 w 2053"/>
                    <a:gd name="T41" fmla="*/ 258 h 837"/>
                    <a:gd name="T42" fmla="*/ 649 w 2053"/>
                    <a:gd name="T43" fmla="*/ 239 h 837"/>
                    <a:gd name="T44" fmla="*/ 605 w 2053"/>
                    <a:gd name="T45" fmla="*/ 217 h 837"/>
                    <a:gd name="T46" fmla="*/ 573 w 2053"/>
                    <a:gd name="T47" fmla="*/ 198 h 837"/>
                    <a:gd name="T48" fmla="*/ 523 w 2053"/>
                    <a:gd name="T49" fmla="*/ 167 h 837"/>
                    <a:gd name="T50" fmla="*/ 480 w 2053"/>
                    <a:gd name="T51" fmla="*/ 137 h 837"/>
                    <a:gd name="T52" fmla="*/ 471 w 2053"/>
                    <a:gd name="T53" fmla="*/ 131 h 837"/>
                    <a:gd name="T54" fmla="*/ 148 w 2053"/>
                    <a:gd name="T55" fmla="*/ 521 h 837"/>
                    <a:gd name="T56" fmla="*/ 159 w 2053"/>
                    <a:gd name="T57" fmla="*/ 548 h 837"/>
                    <a:gd name="T58" fmla="*/ 224 w 2053"/>
                    <a:gd name="T59" fmla="*/ 594 h 837"/>
                    <a:gd name="T60" fmla="*/ 256 w 2053"/>
                    <a:gd name="T61" fmla="*/ 616 h 837"/>
                    <a:gd name="T62" fmla="*/ 323 w 2053"/>
                    <a:gd name="T63" fmla="*/ 657 h 837"/>
                    <a:gd name="T64" fmla="*/ 358 w 2053"/>
                    <a:gd name="T65" fmla="*/ 677 h 837"/>
                    <a:gd name="T66" fmla="*/ 395 w 2053"/>
                    <a:gd name="T67" fmla="*/ 696 h 837"/>
                    <a:gd name="T68" fmla="*/ 469 w 2053"/>
                    <a:gd name="T69" fmla="*/ 729 h 837"/>
                    <a:gd name="T70" fmla="*/ 542 w 2053"/>
                    <a:gd name="T71" fmla="*/ 756 h 837"/>
                    <a:gd name="T72" fmla="*/ 648 w 2053"/>
                    <a:gd name="T73" fmla="*/ 791 h 837"/>
                    <a:gd name="T74" fmla="*/ 660 w 2053"/>
                    <a:gd name="T75" fmla="*/ 796 h 837"/>
                    <a:gd name="T76" fmla="*/ 702 w 2053"/>
                    <a:gd name="T77" fmla="*/ 805 h 837"/>
                    <a:gd name="T78" fmla="*/ 785 w 2053"/>
                    <a:gd name="T79" fmla="*/ 821 h 837"/>
                    <a:gd name="T80" fmla="*/ 869 w 2053"/>
                    <a:gd name="T81" fmla="*/ 832 h 837"/>
                    <a:gd name="T82" fmla="*/ 952 w 2053"/>
                    <a:gd name="T83" fmla="*/ 837 h 837"/>
                    <a:gd name="T84" fmla="*/ 993 w 2053"/>
                    <a:gd name="T85" fmla="*/ 837 h 837"/>
                    <a:gd name="T86" fmla="*/ 1060 w 2053"/>
                    <a:gd name="T87" fmla="*/ 836 h 837"/>
                    <a:gd name="T88" fmla="*/ 1125 w 2053"/>
                    <a:gd name="T89" fmla="*/ 831 h 837"/>
                    <a:gd name="T90" fmla="*/ 1190 w 2053"/>
                    <a:gd name="T91" fmla="*/ 823 h 837"/>
                    <a:gd name="T92" fmla="*/ 1256 w 2053"/>
                    <a:gd name="T93" fmla="*/ 810 h 837"/>
                    <a:gd name="T94" fmla="*/ 1321 w 2053"/>
                    <a:gd name="T95" fmla="*/ 796 h 837"/>
                    <a:gd name="T96" fmla="*/ 1384 w 2053"/>
                    <a:gd name="T97" fmla="*/ 777 h 837"/>
                    <a:gd name="T98" fmla="*/ 1448 w 2053"/>
                    <a:gd name="T99" fmla="*/ 755 h 837"/>
                    <a:gd name="T100" fmla="*/ 1510 w 2053"/>
                    <a:gd name="T101" fmla="*/ 729 h 837"/>
                    <a:gd name="T102" fmla="*/ 1550 w 2053"/>
                    <a:gd name="T103" fmla="*/ 713 h 837"/>
                    <a:gd name="T104" fmla="*/ 1630 w 2053"/>
                    <a:gd name="T105" fmla="*/ 673 h 837"/>
                    <a:gd name="T106" fmla="*/ 1706 w 2053"/>
                    <a:gd name="T107" fmla="*/ 630 h 837"/>
                    <a:gd name="T108" fmla="*/ 1778 w 2053"/>
                    <a:gd name="T109" fmla="*/ 583 h 837"/>
                    <a:gd name="T110" fmla="*/ 1846 w 2053"/>
                    <a:gd name="T111" fmla="*/ 531 h 837"/>
                    <a:gd name="T112" fmla="*/ 1911 w 2053"/>
                    <a:gd name="T113" fmla="*/ 475 h 837"/>
                    <a:gd name="T114" fmla="*/ 1970 w 2053"/>
                    <a:gd name="T115" fmla="*/ 414 h 837"/>
                    <a:gd name="T116" fmla="*/ 2026 w 2053"/>
                    <a:gd name="T117" fmla="*/ 350 h 837"/>
                    <a:gd name="T118" fmla="*/ 2053 w 2053"/>
                    <a:gd name="T119" fmla="*/ 316 h 837"/>
                    <a:gd name="T120" fmla="*/ 2050 w 2053"/>
                    <a:gd name="T121" fmla="*/ 321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053" h="837">
                      <a:moveTo>
                        <a:pt x="2050" y="321"/>
                      </a:moveTo>
                      <a:lnTo>
                        <a:pt x="1601" y="466"/>
                      </a:lnTo>
                      <a:lnTo>
                        <a:pt x="1640" y="2"/>
                      </a:lnTo>
                      <a:lnTo>
                        <a:pt x="1638" y="0"/>
                      </a:lnTo>
                      <a:lnTo>
                        <a:pt x="1638" y="0"/>
                      </a:lnTo>
                      <a:lnTo>
                        <a:pt x="1621" y="20"/>
                      </a:lnTo>
                      <a:lnTo>
                        <a:pt x="1606" y="41"/>
                      </a:lnTo>
                      <a:lnTo>
                        <a:pt x="1588" y="60"/>
                      </a:lnTo>
                      <a:lnTo>
                        <a:pt x="1571" y="78"/>
                      </a:lnTo>
                      <a:lnTo>
                        <a:pt x="1553" y="96"/>
                      </a:lnTo>
                      <a:lnTo>
                        <a:pt x="1534" y="113"/>
                      </a:lnTo>
                      <a:lnTo>
                        <a:pt x="1513" y="128"/>
                      </a:lnTo>
                      <a:lnTo>
                        <a:pt x="1494" y="144"/>
                      </a:lnTo>
                      <a:lnTo>
                        <a:pt x="1473" y="159"/>
                      </a:lnTo>
                      <a:lnTo>
                        <a:pt x="1451" y="173"/>
                      </a:lnTo>
                      <a:lnTo>
                        <a:pt x="1430" y="187"/>
                      </a:lnTo>
                      <a:lnTo>
                        <a:pt x="1408" y="200"/>
                      </a:lnTo>
                      <a:lnTo>
                        <a:pt x="1384" y="213"/>
                      </a:lnTo>
                      <a:lnTo>
                        <a:pt x="1360" y="225"/>
                      </a:lnTo>
                      <a:lnTo>
                        <a:pt x="1336" y="236"/>
                      </a:lnTo>
                      <a:lnTo>
                        <a:pt x="1310" y="247"/>
                      </a:lnTo>
                      <a:lnTo>
                        <a:pt x="1303" y="250"/>
                      </a:lnTo>
                      <a:lnTo>
                        <a:pt x="1303" y="250"/>
                      </a:lnTo>
                      <a:lnTo>
                        <a:pt x="1273" y="262"/>
                      </a:lnTo>
                      <a:lnTo>
                        <a:pt x="1242" y="274"/>
                      </a:lnTo>
                      <a:lnTo>
                        <a:pt x="1212" y="284"/>
                      </a:lnTo>
                      <a:lnTo>
                        <a:pt x="1180" y="293"/>
                      </a:lnTo>
                      <a:lnTo>
                        <a:pt x="1150" y="299"/>
                      </a:lnTo>
                      <a:lnTo>
                        <a:pt x="1118" y="305"/>
                      </a:lnTo>
                      <a:lnTo>
                        <a:pt x="1087" y="310"/>
                      </a:lnTo>
                      <a:lnTo>
                        <a:pt x="1055" y="313"/>
                      </a:lnTo>
                      <a:lnTo>
                        <a:pt x="1024" y="315"/>
                      </a:lnTo>
                      <a:lnTo>
                        <a:pt x="991" y="315"/>
                      </a:lnTo>
                      <a:lnTo>
                        <a:pt x="960" y="315"/>
                      </a:lnTo>
                      <a:lnTo>
                        <a:pt x="927" y="313"/>
                      </a:lnTo>
                      <a:lnTo>
                        <a:pt x="894" y="310"/>
                      </a:lnTo>
                      <a:lnTo>
                        <a:pt x="862" y="304"/>
                      </a:lnTo>
                      <a:lnTo>
                        <a:pt x="829" y="298"/>
                      </a:lnTo>
                      <a:lnTo>
                        <a:pt x="797" y="290"/>
                      </a:lnTo>
                      <a:lnTo>
                        <a:pt x="797" y="290"/>
                      </a:lnTo>
                      <a:lnTo>
                        <a:pt x="745" y="275"/>
                      </a:lnTo>
                      <a:lnTo>
                        <a:pt x="696" y="258"/>
                      </a:lnTo>
                      <a:lnTo>
                        <a:pt x="673" y="248"/>
                      </a:lnTo>
                      <a:lnTo>
                        <a:pt x="649" y="239"/>
                      </a:lnTo>
                      <a:lnTo>
                        <a:pt x="627" y="229"/>
                      </a:lnTo>
                      <a:lnTo>
                        <a:pt x="605" y="217"/>
                      </a:lnTo>
                      <a:lnTo>
                        <a:pt x="605" y="217"/>
                      </a:lnTo>
                      <a:lnTo>
                        <a:pt x="573" y="198"/>
                      </a:lnTo>
                      <a:lnTo>
                        <a:pt x="538" y="176"/>
                      </a:lnTo>
                      <a:lnTo>
                        <a:pt x="523" y="167"/>
                      </a:lnTo>
                      <a:lnTo>
                        <a:pt x="523" y="167"/>
                      </a:lnTo>
                      <a:lnTo>
                        <a:pt x="480" y="137"/>
                      </a:lnTo>
                      <a:lnTo>
                        <a:pt x="480" y="137"/>
                      </a:lnTo>
                      <a:lnTo>
                        <a:pt x="471" y="131"/>
                      </a:lnTo>
                      <a:lnTo>
                        <a:pt x="0" y="104"/>
                      </a:lnTo>
                      <a:lnTo>
                        <a:pt x="148" y="521"/>
                      </a:lnTo>
                      <a:lnTo>
                        <a:pt x="159" y="548"/>
                      </a:lnTo>
                      <a:lnTo>
                        <a:pt x="159" y="548"/>
                      </a:lnTo>
                      <a:lnTo>
                        <a:pt x="204" y="581"/>
                      </a:lnTo>
                      <a:lnTo>
                        <a:pt x="224" y="594"/>
                      </a:lnTo>
                      <a:lnTo>
                        <a:pt x="224" y="594"/>
                      </a:lnTo>
                      <a:lnTo>
                        <a:pt x="256" y="616"/>
                      </a:lnTo>
                      <a:lnTo>
                        <a:pt x="290" y="637"/>
                      </a:lnTo>
                      <a:lnTo>
                        <a:pt x="323" y="657"/>
                      </a:lnTo>
                      <a:lnTo>
                        <a:pt x="353" y="674"/>
                      </a:lnTo>
                      <a:lnTo>
                        <a:pt x="358" y="677"/>
                      </a:lnTo>
                      <a:lnTo>
                        <a:pt x="358" y="677"/>
                      </a:lnTo>
                      <a:lnTo>
                        <a:pt x="395" y="696"/>
                      </a:lnTo>
                      <a:lnTo>
                        <a:pt x="432" y="714"/>
                      </a:lnTo>
                      <a:lnTo>
                        <a:pt x="469" y="729"/>
                      </a:lnTo>
                      <a:lnTo>
                        <a:pt x="506" y="744"/>
                      </a:lnTo>
                      <a:lnTo>
                        <a:pt x="542" y="756"/>
                      </a:lnTo>
                      <a:lnTo>
                        <a:pt x="577" y="769"/>
                      </a:lnTo>
                      <a:lnTo>
                        <a:pt x="648" y="791"/>
                      </a:lnTo>
                      <a:lnTo>
                        <a:pt x="654" y="794"/>
                      </a:lnTo>
                      <a:lnTo>
                        <a:pt x="660" y="796"/>
                      </a:lnTo>
                      <a:lnTo>
                        <a:pt x="660" y="796"/>
                      </a:lnTo>
                      <a:lnTo>
                        <a:pt x="702" y="805"/>
                      </a:lnTo>
                      <a:lnTo>
                        <a:pt x="744" y="814"/>
                      </a:lnTo>
                      <a:lnTo>
                        <a:pt x="785" y="821"/>
                      </a:lnTo>
                      <a:lnTo>
                        <a:pt x="827" y="827"/>
                      </a:lnTo>
                      <a:lnTo>
                        <a:pt x="869" y="832"/>
                      </a:lnTo>
                      <a:lnTo>
                        <a:pt x="910" y="835"/>
                      </a:lnTo>
                      <a:lnTo>
                        <a:pt x="952" y="837"/>
                      </a:lnTo>
                      <a:lnTo>
                        <a:pt x="993" y="837"/>
                      </a:lnTo>
                      <a:lnTo>
                        <a:pt x="993" y="837"/>
                      </a:lnTo>
                      <a:lnTo>
                        <a:pt x="1026" y="837"/>
                      </a:lnTo>
                      <a:lnTo>
                        <a:pt x="1060" y="836"/>
                      </a:lnTo>
                      <a:lnTo>
                        <a:pt x="1093" y="834"/>
                      </a:lnTo>
                      <a:lnTo>
                        <a:pt x="1125" y="831"/>
                      </a:lnTo>
                      <a:lnTo>
                        <a:pt x="1158" y="827"/>
                      </a:lnTo>
                      <a:lnTo>
                        <a:pt x="1190" y="823"/>
                      </a:lnTo>
                      <a:lnTo>
                        <a:pt x="1223" y="817"/>
                      </a:lnTo>
                      <a:lnTo>
                        <a:pt x="1256" y="810"/>
                      </a:lnTo>
                      <a:lnTo>
                        <a:pt x="1288" y="804"/>
                      </a:lnTo>
                      <a:lnTo>
                        <a:pt x="1321" y="796"/>
                      </a:lnTo>
                      <a:lnTo>
                        <a:pt x="1352" y="787"/>
                      </a:lnTo>
                      <a:lnTo>
                        <a:pt x="1384" y="777"/>
                      </a:lnTo>
                      <a:lnTo>
                        <a:pt x="1417" y="767"/>
                      </a:lnTo>
                      <a:lnTo>
                        <a:pt x="1448" y="755"/>
                      </a:lnTo>
                      <a:lnTo>
                        <a:pt x="1478" y="743"/>
                      </a:lnTo>
                      <a:lnTo>
                        <a:pt x="1510" y="729"/>
                      </a:lnTo>
                      <a:lnTo>
                        <a:pt x="1510" y="729"/>
                      </a:lnTo>
                      <a:lnTo>
                        <a:pt x="1550" y="713"/>
                      </a:lnTo>
                      <a:lnTo>
                        <a:pt x="1591" y="693"/>
                      </a:lnTo>
                      <a:lnTo>
                        <a:pt x="1630" y="673"/>
                      </a:lnTo>
                      <a:lnTo>
                        <a:pt x="1669" y="653"/>
                      </a:lnTo>
                      <a:lnTo>
                        <a:pt x="1706" y="630"/>
                      </a:lnTo>
                      <a:lnTo>
                        <a:pt x="1743" y="608"/>
                      </a:lnTo>
                      <a:lnTo>
                        <a:pt x="1778" y="583"/>
                      </a:lnTo>
                      <a:lnTo>
                        <a:pt x="1813" y="557"/>
                      </a:lnTo>
                      <a:lnTo>
                        <a:pt x="1846" y="531"/>
                      </a:lnTo>
                      <a:lnTo>
                        <a:pt x="1879" y="504"/>
                      </a:lnTo>
                      <a:lnTo>
                        <a:pt x="1911" y="475"/>
                      </a:lnTo>
                      <a:lnTo>
                        <a:pt x="1941" y="446"/>
                      </a:lnTo>
                      <a:lnTo>
                        <a:pt x="1970" y="414"/>
                      </a:lnTo>
                      <a:lnTo>
                        <a:pt x="1999" y="383"/>
                      </a:lnTo>
                      <a:lnTo>
                        <a:pt x="2026" y="350"/>
                      </a:lnTo>
                      <a:lnTo>
                        <a:pt x="2053" y="316"/>
                      </a:lnTo>
                      <a:lnTo>
                        <a:pt x="2053" y="316"/>
                      </a:lnTo>
                      <a:lnTo>
                        <a:pt x="2050" y="321"/>
                      </a:lnTo>
                      <a:lnTo>
                        <a:pt x="2050" y="321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6" name="Freeform 14">
                  <a:extLst>
                    <a:ext uri="{FF2B5EF4-FFF2-40B4-BE49-F238E27FC236}">
                      <a16:creationId xmlns:a16="http://schemas.microsoft.com/office/drawing/2014/main" id="{FD92ED1A-DE1A-1A44-ADB0-20691072BF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53050" y="3328988"/>
                  <a:ext cx="3340100" cy="1414462"/>
                </a:xfrm>
                <a:custGeom>
                  <a:avLst/>
                  <a:gdLst>
                    <a:gd name="T0" fmla="*/ 984 w 2104"/>
                    <a:gd name="T1" fmla="*/ 891 h 891"/>
                    <a:gd name="T2" fmla="*/ 815 w 2104"/>
                    <a:gd name="T3" fmla="*/ 874 h 891"/>
                    <a:gd name="T4" fmla="*/ 680 w 2104"/>
                    <a:gd name="T5" fmla="*/ 846 h 891"/>
                    <a:gd name="T6" fmla="*/ 567 w 2104"/>
                    <a:gd name="T7" fmla="*/ 809 h 891"/>
                    <a:gd name="T8" fmla="*/ 418 w 2104"/>
                    <a:gd name="T9" fmla="*/ 747 h 891"/>
                    <a:gd name="T10" fmla="*/ 346 w 2104"/>
                    <a:gd name="T11" fmla="*/ 708 h 891"/>
                    <a:gd name="T12" fmla="*/ 224 w 2104"/>
                    <a:gd name="T13" fmla="*/ 631 h 891"/>
                    <a:gd name="T14" fmla="*/ 0 w 2104"/>
                    <a:gd name="T15" fmla="*/ 110 h 891"/>
                    <a:gd name="T16" fmla="*/ 527 w 2104"/>
                    <a:gd name="T17" fmla="*/ 150 h 891"/>
                    <a:gd name="T18" fmla="*/ 583 w 2104"/>
                    <a:gd name="T19" fmla="*/ 187 h 891"/>
                    <a:gd name="T20" fmla="*/ 671 w 2104"/>
                    <a:gd name="T21" fmla="*/ 239 h 891"/>
                    <a:gd name="T22" fmla="*/ 787 w 2104"/>
                    <a:gd name="T23" fmla="*/ 284 h 891"/>
                    <a:gd name="T24" fmla="*/ 884 w 2104"/>
                    <a:gd name="T25" fmla="*/ 310 h 891"/>
                    <a:gd name="T26" fmla="*/ 979 w 2104"/>
                    <a:gd name="T27" fmla="*/ 323 h 891"/>
                    <a:gd name="T28" fmla="*/ 1066 w 2104"/>
                    <a:gd name="T29" fmla="*/ 324 h 891"/>
                    <a:gd name="T30" fmla="*/ 1217 w 2104"/>
                    <a:gd name="T31" fmla="*/ 299 h 891"/>
                    <a:gd name="T32" fmla="*/ 1335 w 2104"/>
                    <a:gd name="T33" fmla="*/ 257 h 891"/>
                    <a:gd name="T34" fmla="*/ 1406 w 2104"/>
                    <a:gd name="T35" fmla="*/ 225 h 891"/>
                    <a:gd name="T36" fmla="*/ 1493 w 2104"/>
                    <a:gd name="T37" fmla="*/ 172 h 891"/>
                    <a:gd name="T38" fmla="*/ 1570 w 2104"/>
                    <a:gd name="T39" fmla="*/ 110 h 891"/>
                    <a:gd name="T40" fmla="*/ 1637 w 2104"/>
                    <a:gd name="T41" fmla="*/ 38 h 891"/>
                    <a:gd name="T42" fmla="*/ 1660 w 2104"/>
                    <a:gd name="T43" fmla="*/ 466 h 891"/>
                    <a:gd name="T44" fmla="*/ 2104 w 2104"/>
                    <a:gd name="T45" fmla="*/ 361 h 891"/>
                    <a:gd name="T46" fmla="*/ 1990 w 2104"/>
                    <a:gd name="T47" fmla="*/ 493 h 891"/>
                    <a:gd name="T48" fmla="*/ 1859 w 2104"/>
                    <a:gd name="T49" fmla="*/ 606 h 891"/>
                    <a:gd name="T50" fmla="*/ 1713 w 2104"/>
                    <a:gd name="T51" fmla="*/ 703 h 891"/>
                    <a:gd name="T52" fmla="*/ 1552 w 2104"/>
                    <a:gd name="T53" fmla="*/ 782 h 891"/>
                    <a:gd name="T54" fmla="*/ 1456 w 2104"/>
                    <a:gd name="T55" fmla="*/ 819 h 891"/>
                    <a:gd name="T56" fmla="*/ 1327 w 2104"/>
                    <a:gd name="T57" fmla="*/ 856 h 891"/>
                    <a:gd name="T58" fmla="*/ 1194 w 2104"/>
                    <a:gd name="T59" fmla="*/ 881 h 891"/>
                    <a:gd name="T60" fmla="*/ 1060 w 2104"/>
                    <a:gd name="T61" fmla="*/ 891 h 891"/>
                    <a:gd name="T62" fmla="*/ 699 w 2104"/>
                    <a:gd name="T63" fmla="*/ 804 h 891"/>
                    <a:gd name="T64" fmla="*/ 822 w 2104"/>
                    <a:gd name="T65" fmla="*/ 830 h 891"/>
                    <a:gd name="T66" fmla="*/ 985 w 2104"/>
                    <a:gd name="T67" fmla="*/ 846 h 891"/>
                    <a:gd name="T68" fmla="*/ 1059 w 2104"/>
                    <a:gd name="T69" fmla="*/ 846 h 891"/>
                    <a:gd name="T70" fmla="*/ 1189 w 2104"/>
                    <a:gd name="T71" fmla="*/ 836 h 891"/>
                    <a:gd name="T72" fmla="*/ 1317 w 2104"/>
                    <a:gd name="T73" fmla="*/ 812 h 891"/>
                    <a:gd name="T74" fmla="*/ 1442 w 2104"/>
                    <a:gd name="T75" fmla="*/ 776 h 891"/>
                    <a:gd name="T76" fmla="*/ 1534 w 2104"/>
                    <a:gd name="T77" fmla="*/ 740 h 891"/>
                    <a:gd name="T78" fmla="*/ 1639 w 2104"/>
                    <a:gd name="T79" fmla="*/ 692 h 891"/>
                    <a:gd name="T80" fmla="*/ 1769 w 2104"/>
                    <a:gd name="T81" fmla="*/ 616 h 891"/>
                    <a:gd name="T82" fmla="*/ 1887 w 2104"/>
                    <a:gd name="T83" fmla="*/ 526 h 891"/>
                    <a:gd name="T84" fmla="*/ 1993 w 2104"/>
                    <a:gd name="T85" fmla="*/ 424 h 891"/>
                    <a:gd name="T86" fmla="*/ 1645 w 2104"/>
                    <a:gd name="T87" fmla="*/ 96 h 891"/>
                    <a:gd name="T88" fmla="*/ 1514 w 2104"/>
                    <a:gd name="T89" fmla="*/ 212 h 891"/>
                    <a:gd name="T90" fmla="*/ 1352 w 2104"/>
                    <a:gd name="T91" fmla="*/ 299 h 891"/>
                    <a:gd name="T92" fmla="*/ 1267 w 2104"/>
                    <a:gd name="T93" fmla="*/ 332 h 891"/>
                    <a:gd name="T94" fmla="*/ 1109 w 2104"/>
                    <a:gd name="T95" fmla="*/ 365 h 891"/>
                    <a:gd name="T96" fmla="*/ 1002 w 2104"/>
                    <a:gd name="T97" fmla="*/ 369 h 891"/>
                    <a:gd name="T98" fmla="*/ 900 w 2104"/>
                    <a:gd name="T99" fmla="*/ 360 h 891"/>
                    <a:gd name="T100" fmla="*/ 823 w 2104"/>
                    <a:gd name="T101" fmla="*/ 343 h 891"/>
                    <a:gd name="T102" fmla="*/ 698 w 2104"/>
                    <a:gd name="T103" fmla="*/ 300 h 891"/>
                    <a:gd name="T104" fmla="*/ 627 w 2104"/>
                    <a:gd name="T105" fmla="*/ 267 h 891"/>
                    <a:gd name="T106" fmla="*/ 544 w 2104"/>
                    <a:gd name="T107" fmla="*/ 217 h 891"/>
                    <a:gd name="T108" fmla="*/ 497 w 2104"/>
                    <a:gd name="T109" fmla="*/ 184 h 891"/>
                    <a:gd name="T110" fmla="*/ 250 w 2104"/>
                    <a:gd name="T111" fmla="*/ 594 h 891"/>
                    <a:gd name="T112" fmla="*/ 336 w 2104"/>
                    <a:gd name="T113" fmla="*/ 650 h 891"/>
                    <a:gd name="T114" fmla="*/ 401 w 2104"/>
                    <a:gd name="T115" fmla="*/ 688 h 891"/>
                    <a:gd name="T116" fmla="*/ 547 w 2104"/>
                    <a:gd name="T117" fmla="*/ 754 h 891"/>
                    <a:gd name="T118" fmla="*/ 693 w 2104"/>
                    <a:gd name="T119" fmla="*/ 80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04" h="891">
                      <a:moveTo>
                        <a:pt x="1026" y="891"/>
                      </a:moveTo>
                      <a:lnTo>
                        <a:pt x="1026" y="891"/>
                      </a:lnTo>
                      <a:lnTo>
                        <a:pt x="1026" y="891"/>
                      </a:lnTo>
                      <a:lnTo>
                        <a:pt x="984" y="891"/>
                      </a:lnTo>
                      <a:lnTo>
                        <a:pt x="941" y="889"/>
                      </a:lnTo>
                      <a:lnTo>
                        <a:pt x="899" y="885"/>
                      </a:lnTo>
                      <a:lnTo>
                        <a:pt x="857" y="881"/>
                      </a:lnTo>
                      <a:lnTo>
                        <a:pt x="815" y="874"/>
                      </a:lnTo>
                      <a:lnTo>
                        <a:pt x="772" y="867"/>
                      </a:lnTo>
                      <a:lnTo>
                        <a:pt x="731" y="858"/>
                      </a:lnTo>
                      <a:lnTo>
                        <a:pt x="688" y="848"/>
                      </a:lnTo>
                      <a:lnTo>
                        <a:pt x="680" y="846"/>
                      </a:lnTo>
                      <a:lnTo>
                        <a:pt x="674" y="844"/>
                      </a:lnTo>
                      <a:lnTo>
                        <a:pt x="674" y="844"/>
                      </a:lnTo>
                      <a:lnTo>
                        <a:pt x="603" y="821"/>
                      </a:lnTo>
                      <a:lnTo>
                        <a:pt x="567" y="809"/>
                      </a:lnTo>
                      <a:lnTo>
                        <a:pt x="530" y="795"/>
                      </a:lnTo>
                      <a:lnTo>
                        <a:pt x="493" y="781"/>
                      </a:lnTo>
                      <a:lnTo>
                        <a:pt x="456" y="765"/>
                      </a:lnTo>
                      <a:lnTo>
                        <a:pt x="418" y="747"/>
                      </a:lnTo>
                      <a:lnTo>
                        <a:pt x="379" y="728"/>
                      </a:lnTo>
                      <a:lnTo>
                        <a:pt x="375" y="726"/>
                      </a:lnTo>
                      <a:lnTo>
                        <a:pt x="375" y="726"/>
                      </a:lnTo>
                      <a:lnTo>
                        <a:pt x="346" y="708"/>
                      </a:lnTo>
                      <a:lnTo>
                        <a:pt x="313" y="688"/>
                      </a:lnTo>
                      <a:lnTo>
                        <a:pt x="278" y="667"/>
                      </a:lnTo>
                      <a:lnTo>
                        <a:pt x="244" y="644"/>
                      </a:lnTo>
                      <a:lnTo>
                        <a:pt x="224" y="631"/>
                      </a:lnTo>
                      <a:lnTo>
                        <a:pt x="224" y="631"/>
                      </a:lnTo>
                      <a:lnTo>
                        <a:pt x="178" y="597"/>
                      </a:lnTo>
                      <a:lnTo>
                        <a:pt x="172" y="594"/>
                      </a:lnTo>
                      <a:lnTo>
                        <a:pt x="0" y="110"/>
                      </a:lnTo>
                      <a:lnTo>
                        <a:pt x="512" y="139"/>
                      </a:lnTo>
                      <a:lnTo>
                        <a:pt x="518" y="144"/>
                      </a:lnTo>
                      <a:lnTo>
                        <a:pt x="518" y="144"/>
                      </a:lnTo>
                      <a:lnTo>
                        <a:pt x="527" y="150"/>
                      </a:lnTo>
                      <a:lnTo>
                        <a:pt x="527" y="150"/>
                      </a:lnTo>
                      <a:lnTo>
                        <a:pt x="569" y="178"/>
                      </a:lnTo>
                      <a:lnTo>
                        <a:pt x="583" y="187"/>
                      </a:lnTo>
                      <a:lnTo>
                        <a:pt x="583" y="187"/>
                      </a:lnTo>
                      <a:lnTo>
                        <a:pt x="618" y="210"/>
                      </a:lnTo>
                      <a:lnTo>
                        <a:pt x="648" y="228"/>
                      </a:lnTo>
                      <a:lnTo>
                        <a:pt x="648" y="228"/>
                      </a:lnTo>
                      <a:lnTo>
                        <a:pt x="671" y="239"/>
                      </a:lnTo>
                      <a:lnTo>
                        <a:pt x="693" y="249"/>
                      </a:lnTo>
                      <a:lnTo>
                        <a:pt x="716" y="258"/>
                      </a:lnTo>
                      <a:lnTo>
                        <a:pt x="740" y="267"/>
                      </a:lnTo>
                      <a:lnTo>
                        <a:pt x="787" y="284"/>
                      </a:lnTo>
                      <a:lnTo>
                        <a:pt x="835" y="300"/>
                      </a:lnTo>
                      <a:lnTo>
                        <a:pt x="835" y="300"/>
                      </a:lnTo>
                      <a:lnTo>
                        <a:pt x="860" y="306"/>
                      </a:lnTo>
                      <a:lnTo>
                        <a:pt x="884" y="310"/>
                      </a:lnTo>
                      <a:lnTo>
                        <a:pt x="908" y="315"/>
                      </a:lnTo>
                      <a:lnTo>
                        <a:pt x="932" y="318"/>
                      </a:lnTo>
                      <a:lnTo>
                        <a:pt x="956" y="320"/>
                      </a:lnTo>
                      <a:lnTo>
                        <a:pt x="979" y="323"/>
                      </a:lnTo>
                      <a:lnTo>
                        <a:pt x="1003" y="324"/>
                      </a:lnTo>
                      <a:lnTo>
                        <a:pt x="1026" y="324"/>
                      </a:lnTo>
                      <a:lnTo>
                        <a:pt x="1026" y="324"/>
                      </a:lnTo>
                      <a:lnTo>
                        <a:pt x="1066" y="324"/>
                      </a:lnTo>
                      <a:lnTo>
                        <a:pt x="1104" y="320"/>
                      </a:lnTo>
                      <a:lnTo>
                        <a:pt x="1141" y="315"/>
                      </a:lnTo>
                      <a:lnTo>
                        <a:pt x="1180" y="308"/>
                      </a:lnTo>
                      <a:lnTo>
                        <a:pt x="1217" y="299"/>
                      </a:lnTo>
                      <a:lnTo>
                        <a:pt x="1254" y="288"/>
                      </a:lnTo>
                      <a:lnTo>
                        <a:pt x="1291" y="275"/>
                      </a:lnTo>
                      <a:lnTo>
                        <a:pt x="1327" y="261"/>
                      </a:lnTo>
                      <a:lnTo>
                        <a:pt x="1335" y="257"/>
                      </a:lnTo>
                      <a:lnTo>
                        <a:pt x="1335" y="257"/>
                      </a:lnTo>
                      <a:lnTo>
                        <a:pt x="1358" y="247"/>
                      </a:lnTo>
                      <a:lnTo>
                        <a:pt x="1383" y="236"/>
                      </a:lnTo>
                      <a:lnTo>
                        <a:pt x="1406" y="225"/>
                      </a:lnTo>
                      <a:lnTo>
                        <a:pt x="1429" y="212"/>
                      </a:lnTo>
                      <a:lnTo>
                        <a:pt x="1451" y="199"/>
                      </a:lnTo>
                      <a:lnTo>
                        <a:pt x="1472" y="186"/>
                      </a:lnTo>
                      <a:lnTo>
                        <a:pt x="1493" y="172"/>
                      </a:lnTo>
                      <a:lnTo>
                        <a:pt x="1513" y="157"/>
                      </a:lnTo>
                      <a:lnTo>
                        <a:pt x="1533" y="142"/>
                      </a:lnTo>
                      <a:lnTo>
                        <a:pt x="1552" y="127"/>
                      </a:lnTo>
                      <a:lnTo>
                        <a:pt x="1570" y="110"/>
                      </a:lnTo>
                      <a:lnTo>
                        <a:pt x="1588" y="93"/>
                      </a:lnTo>
                      <a:lnTo>
                        <a:pt x="1605" y="75"/>
                      </a:lnTo>
                      <a:lnTo>
                        <a:pt x="1622" y="57"/>
                      </a:lnTo>
                      <a:lnTo>
                        <a:pt x="1637" y="38"/>
                      </a:lnTo>
                      <a:lnTo>
                        <a:pt x="1653" y="18"/>
                      </a:lnTo>
                      <a:lnTo>
                        <a:pt x="1667" y="0"/>
                      </a:lnTo>
                      <a:lnTo>
                        <a:pt x="1697" y="23"/>
                      </a:lnTo>
                      <a:lnTo>
                        <a:pt x="1660" y="466"/>
                      </a:lnTo>
                      <a:lnTo>
                        <a:pt x="2076" y="330"/>
                      </a:lnTo>
                      <a:lnTo>
                        <a:pt x="2080" y="342"/>
                      </a:lnTo>
                      <a:lnTo>
                        <a:pt x="2104" y="361"/>
                      </a:lnTo>
                      <a:lnTo>
                        <a:pt x="2104" y="361"/>
                      </a:lnTo>
                      <a:lnTo>
                        <a:pt x="2077" y="396"/>
                      </a:lnTo>
                      <a:lnTo>
                        <a:pt x="2049" y="428"/>
                      </a:lnTo>
                      <a:lnTo>
                        <a:pt x="2020" y="461"/>
                      </a:lnTo>
                      <a:lnTo>
                        <a:pt x="1990" y="493"/>
                      </a:lnTo>
                      <a:lnTo>
                        <a:pt x="1959" y="523"/>
                      </a:lnTo>
                      <a:lnTo>
                        <a:pt x="1927" y="551"/>
                      </a:lnTo>
                      <a:lnTo>
                        <a:pt x="1894" y="579"/>
                      </a:lnTo>
                      <a:lnTo>
                        <a:pt x="1859" y="606"/>
                      </a:lnTo>
                      <a:lnTo>
                        <a:pt x="1824" y="632"/>
                      </a:lnTo>
                      <a:lnTo>
                        <a:pt x="1788" y="657"/>
                      </a:lnTo>
                      <a:lnTo>
                        <a:pt x="1751" y="681"/>
                      </a:lnTo>
                      <a:lnTo>
                        <a:pt x="1713" y="703"/>
                      </a:lnTo>
                      <a:lnTo>
                        <a:pt x="1675" y="724"/>
                      </a:lnTo>
                      <a:lnTo>
                        <a:pt x="1634" y="745"/>
                      </a:lnTo>
                      <a:lnTo>
                        <a:pt x="1594" y="764"/>
                      </a:lnTo>
                      <a:lnTo>
                        <a:pt x="1552" y="782"/>
                      </a:lnTo>
                      <a:lnTo>
                        <a:pt x="1552" y="782"/>
                      </a:lnTo>
                      <a:lnTo>
                        <a:pt x="1520" y="794"/>
                      </a:lnTo>
                      <a:lnTo>
                        <a:pt x="1489" y="807"/>
                      </a:lnTo>
                      <a:lnTo>
                        <a:pt x="1456" y="819"/>
                      </a:lnTo>
                      <a:lnTo>
                        <a:pt x="1425" y="829"/>
                      </a:lnTo>
                      <a:lnTo>
                        <a:pt x="1392" y="839"/>
                      </a:lnTo>
                      <a:lnTo>
                        <a:pt x="1360" y="848"/>
                      </a:lnTo>
                      <a:lnTo>
                        <a:pt x="1327" y="856"/>
                      </a:lnTo>
                      <a:lnTo>
                        <a:pt x="1294" y="864"/>
                      </a:lnTo>
                      <a:lnTo>
                        <a:pt x="1261" y="870"/>
                      </a:lnTo>
                      <a:lnTo>
                        <a:pt x="1228" y="875"/>
                      </a:lnTo>
                      <a:lnTo>
                        <a:pt x="1194" y="881"/>
                      </a:lnTo>
                      <a:lnTo>
                        <a:pt x="1162" y="884"/>
                      </a:lnTo>
                      <a:lnTo>
                        <a:pt x="1128" y="888"/>
                      </a:lnTo>
                      <a:lnTo>
                        <a:pt x="1094" y="890"/>
                      </a:lnTo>
                      <a:lnTo>
                        <a:pt x="1060" y="891"/>
                      </a:lnTo>
                      <a:lnTo>
                        <a:pt x="1026" y="891"/>
                      </a:lnTo>
                      <a:lnTo>
                        <a:pt x="1026" y="891"/>
                      </a:lnTo>
                      <a:close/>
                      <a:moveTo>
                        <a:pt x="693" y="803"/>
                      </a:moveTo>
                      <a:lnTo>
                        <a:pt x="699" y="804"/>
                      </a:lnTo>
                      <a:lnTo>
                        <a:pt x="699" y="804"/>
                      </a:lnTo>
                      <a:lnTo>
                        <a:pt x="740" y="814"/>
                      </a:lnTo>
                      <a:lnTo>
                        <a:pt x="781" y="822"/>
                      </a:lnTo>
                      <a:lnTo>
                        <a:pt x="822" y="830"/>
                      </a:lnTo>
                      <a:lnTo>
                        <a:pt x="862" y="836"/>
                      </a:lnTo>
                      <a:lnTo>
                        <a:pt x="904" y="840"/>
                      </a:lnTo>
                      <a:lnTo>
                        <a:pt x="944" y="844"/>
                      </a:lnTo>
                      <a:lnTo>
                        <a:pt x="985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59" y="846"/>
                      </a:lnTo>
                      <a:lnTo>
                        <a:pt x="1092" y="845"/>
                      </a:lnTo>
                      <a:lnTo>
                        <a:pt x="1124" y="843"/>
                      </a:lnTo>
                      <a:lnTo>
                        <a:pt x="1157" y="839"/>
                      </a:lnTo>
                      <a:lnTo>
                        <a:pt x="1189" y="836"/>
                      </a:lnTo>
                      <a:lnTo>
                        <a:pt x="1221" y="831"/>
                      </a:lnTo>
                      <a:lnTo>
                        <a:pt x="1253" y="826"/>
                      </a:lnTo>
                      <a:lnTo>
                        <a:pt x="1285" y="819"/>
                      </a:lnTo>
                      <a:lnTo>
                        <a:pt x="1317" y="812"/>
                      </a:lnTo>
                      <a:lnTo>
                        <a:pt x="1348" y="804"/>
                      </a:lnTo>
                      <a:lnTo>
                        <a:pt x="1380" y="795"/>
                      </a:lnTo>
                      <a:lnTo>
                        <a:pt x="1411" y="786"/>
                      </a:lnTo>
                      <a:lnTo>
                        <a:pt x="1442" y="776"/>
                      </a:lnTo>
                      <a:lnTo>
                        <a:pt x="1473" y="765"/>
                      </a:lnTo>
                      <a:lnTo>
                        <a:pt x="1504" y="753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70" y="724"/>
                      </a:lnTo>
                      <a:lnTo>
                        <a:pt x="1605" y="709"/>
                      </a:lnTo>
                      <a:lnTo>
                        <a:pt x="1639" y="692"/>
                      </a:lnTo>
                      <a:lnTo>
                        <a:pt x="1672" y="674"/>
                      </a:lnTo>
                      <a:lnTo>
                        <a:pt x="1705" y="656"/>
                      </a:lnTo>
                      <a:lnTo>
                        <a:pt x="1738" y="637"/>
                      </a:lnTo>
                      <a:lnTo>
                        <a:pt x="1769" y="616"/>
                      </a:lnTo>
                      <a:lnTo>
                        <a:pt x="1800" y="595"/>
                      </a:lnTo>
                      <a:lnTo>
                        <a:pt x="1829" y="572"/>
                      </a:lnTo>
                      <a:lnTo>
                        <a:pt x="1858" y="550"/>
                      </a:lnTo>
                      <a:lnTo>
                        <a:pt x="1887" y="526"/>
                      </a:lnTo>
                      <a:lnTo>
                        <a:pt x="1914" y="502"/>
                      </a:lnTo>
                      <a:lnTo>
                        <a:pt x="1941" y="477"/>
                      </a:lnTo>
                      <a:lnTo>
                        <a:pt x="1967" y="451"/>
                      </a:lnTo>
                      <a:lnTo>
                        <a:pt x="1993" y="424"/>
                      </a:lnTo>
                      <a:lnTo>
                        <a:pt x="2018" y="397"/>
                      </a:lnTo>
                      <a:lnTo>
                        <a:pt x="1609" y="530"/>
                      </a:lnTo>
                      <a:lnTo>
                        <a:pt x="1645" y="96"/>
                      </a:lnTo>
                      <a:lnTo>
                        <a:pt x="1645" y="96"/>
                      </a:lnTo>
                      <a:lnTo>
                        <a:pt x="1615" y="129"/>
                      </a:lnTo>
                      <a:lnTo>
                        <a:pt x="1583" y="158"/>
                      </a:lnTo>
                      <a:lnTo>
                        <a:pt x="1549" y="186"/>
                      </a:lnTo>
                      <a:lnTo>
                        <a:pt x="1514" y="212"/>
                      </a:lnTo>
                      <a:lnTo>
                        <a:pt x="1475" y="237"/>
                      </a:lnTo>
                      <a:lnTo>
                        <a:pt x="1436" y="260"/>
                      </a:lnTo>
                      <a:lnTo>
                        <a:pt x="1394" y="280"/>
                      </a:lnTo>
                      <a:lnTo>
                        <a:pt x="1352" y="299"/>
                      </a:lnTo>
                      <a:lnTo>
                        <a:pt x="1345" y="301"/>
                      </a:lnTo>
                      <a:lnTo>
                        <a:pt x="1345" y="301"/>
                      </a:lnTo>
                      <a:lnTo>
                        <a:pt x="1307" y="317"/>
                      </a:lnTo>
                      <a:lnTo>
                        <a:pt x="1267" y="332"/>
                      </a:lnTo>
                      <a:lnTo>
                        <a:pt x="1228" y="343"/>
                      </a:lnTo>
                      <a:lnTo>
                        <a:pt x="1189" y="352"/>
                      </a:lnTo>
                      <a:lnTo>
                        <a:pt x="1149" y="360"/>
                      </a:lnTo>
                      <a:lnTo>
                        <a:pt x="1109" y="365"/>
                      </a:lnTo>
                      <a:lnTo>
                        <a:pt x="1068" y="368"/>
                      </a:lnTo>
                      <a:lnTo>
                        <a:pt x="1026" y="369"/>
                      </a:lnTo>
                      <a:lnTo>
                        <a:pt x="1026" y="369"/>
                      </a:lnTo>
                      <a:lnTo>
                        <a:pt x="1002" y="369"/>
                      </a:lnTo>
                      <a:lnTo>
                        <a:pt x="977" y="368"/>
                      </a:lnTo>
                      <a:lnTo>
                        <a:pt x="951" y="365"/>
                      </a:lnTo>
                      <a:lnTo>
                        <a:pt x="926" y="363"/>
                      </a:lnTo>
                      <a:lnTo>
                        <a:pt x="900" y="360"/>
                      </a:lnTo>
                      <a:lnTo>
                        <a:pt x="875" y="355"/>
                      </a:lnTo>
                      <a:lnTo>
                        <a:pt x="850" y="350"/>
                      </a:lnTo>
                      <a:lnTo>
                        <a:pt x="824" y="344"/>
                      </a:lnTo>
                      <a:lnTo>
                        <a:pt x="823" y="343"/>
                      </a:lnTo>
                      <a:lnTo>
                        <a:pt x="823" y="343"/>
                      </a:lnTo>
                      <a:lnTo>
                        <a:pt x="772" y="327"/>
                      </a:lnTo>
                      <a:lnTo>
                        <a:pt x="723" y="310"/>
                      </a:lnTo>
                      <a:lnTo>
                        <a:pt x="698" y="300"/>
                      </a:lnTo>
                      <a:lnTo>
                        <a:pt x="674" y="290"/>
                      </a:lnTo>
                      <a:lnTo>
                        <a:pt x="651" y="280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596" y="249"/>
                      </a:lnTo>
                      <a:lnTo>
                        <a:pt x="558" y="226"/>
                      </a:lnTo>
                      <a:lnTo>
                        <a:pt x="544" y="217"/>
                      </a:lnTo>
                      <a:lnTo>
                        <a:pt x="544" y="217"/>
                      </a:lnTo>
                      <a:lnTo>
                        <a:pt x="501" y="186"/>
                      </a:lnTo>
                      <a:lnTo>
                        <a:pt x="501" y="186"/>
                      </a:lnTo>
                      <a:lnTo>
                        <a:pt x="497" y="184"/>
                      </a:lnTo>
                      <a:lnTo>
                        <a:pt x="66" y="159"/>
                      </a:lnTo>
                      <a:lnTo>
                        <a:pt x="210" y="566"/>
                      </a:lnTo>
                      <a:lnTo>
                        <a:pt x="210" y="566"/>
                      </a:lnTo>
                      <a:lnTo>
                        <a:pt x="250" y="594"/>
                      </a:lnTo>
                      <a:lnTo>
                        <a:pt x="269" y="607"/>
                      </a:lnTo>
                      <a:lnTo>
                        <a:pt x="269" y="607"/>
                      </a:lnTo>
                      <a:lnTo>
                        <a:pt x="303" y="629"/>
                      </a:lnTo>
                      <a:lnTo>
                        <a:pt x="336" y="650"/>
                      </a:lnTo>
                      <a:lnTo>
                        <a:pt x="368" y="669"/>
                      </a:lnTo>
                      <a:lnTo>
                        <a:pt x="397" y="686"/>
                      </a:lnTo>
                      <a:lnTo>
                        <a:pt x="401" y="688"/>
                      </a:lnTo>
                      <a:lnTo>
                        <a:pt x="401" y="688"/>
                      </a:lnTo>
                      <a:lnTo>
                        <a:pt x="438" y="706"/>
                      </a:lnTo>
                      <a:lnTo>
                        <a:pt x="475" y="724"/>
                      </a:lnTo>
                      <a:lnTo>
                        <a:pt x="511" y="739"/>
                      </a:lnTo>
                      <a:lnTo>
                        <a:pt x="547" y="754"/>
                      </a:lnTo>
                      <a:lnTo>
                        <a:pt x="583" y="767"/>
                      </a:lnTo>
                      <a:lnTo>
                        <a:pt x="618" y="778"/>
                      </a:lnTo>
                      <a:lnTo>
                        <a:pt x="688" y="801"/>
                      </a:lnTo>
                      <a:lnTo>
                        <a:pt x="693" y="8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7" name="Freeform 15">
                  <a:extLst>
                    <a:ext uri="{FF2B5EF4-FFF2-40B4-BE49-F238E27FC236}">
                      <a16:creationId xmlns:a16="http://schemas.microsoft.com/office/drawing/2014/main" id="{C485DB4D-53CB-5149-AC48-3DB270639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5563" y="785813"/>
                  <a:ext cx="1431925" cy="3332162"/>
                </a:xfrm>
                <a:custGeom>
                  <a:avLst/>
                  <a:gdLst>
                    <a:gd name="T0" fmla="*/ 901 w 902"/>
                    <a:gd name="T1" fmla="*/ 1089 h 2099"/>
                    <a:gd name="T2" fmla="*/ 901 w 902"/>
                    <a:gd name="T3" fmla="*/ 1027 h 2099"/>
                    <a:gd name="T4" fmla="*/ 900 w 902"/>
                    <a:gd name="T5" fmla="*/ 1021 h 2099"/>
                    <a:gd name="T6" fmla="*/ 896 w 902"/>
                    <a:gd name="T7" fmla="*/ 959 h 2099"/>
                    <a:gd name="T8" fmla="*/ 887 w 902"/>
                    <a:gd name="T9" fmla="*/ 900 h 2099"/>
                    <a:gd name="T10" fmla="*/ 877 w 902"/>
                    <a:gd name="T11" fmla="*/ 843 h 2099"/>
                    <a:gd name="T12" fmla="*/ 848 w 902"/>
                    <a:gd name="T13" fmla="*/ 739 h 2099"/>
                    <a:gd name="T14" fmla="*/ 817 w 902"/>
                    <a:gd name="T15" fmla="*/ 649 h 2099"/>
                    <a:gd name="T16" fmla="*/ 800 w 902"/>
                    <a:gd name="T17" fmla="*/ 606 h 2099"/>
                    <a:gd name="T18" fmla="*/ 780 w 902"/>
                    <a:gd name="T19" fmla="*/ 561 h 2099"/>
                    <a:gd name="T20" fmla="*/ 735 w 902"/>
                    <a:gd name="T21" fmla="*/ 473 h 2099"/>
                    <a:gd name="T22" fmla="*/ 684 w 902"/>
                    <a:gd name="T23" fmla="*/ 389 h 2099"/>
                    <a:gd name="T24" fmla="*/ 626 w 902"/>
                    <a:gd name="T25" fmla="*/ 309 h 2099"/>
                    <a:gd name="T26" fmla="*/ 562 w 902"/>
                    <a:gd name="T27" fmla="*/ 233 h 2099"/>
                    <a:gd name="T28" fmla="*/ 492 w 902"/>
                    <a:gd name="T29" fmla="*/ 161 h 2099"/>
                    <a:gd name="T30" fmla="*/ 415 w 902"/>
                    <a:gd name="T31" fmla="*/ 93 h 2099"/>
                    <a:gd name="T32" fmla="*/ 332 w 902"/>
                    <a:gd name="T33" fmla="*/ 29 h 2099"/>
                    <a:gd name="T34" fmla="*/ 288 w 902"/>
                    <a:gd name="T35" fmla="*/ 1 h 2099"/>
                    <a:gd name="T36" fmla="*/ 1 w 902"/>
                    <a:gd name="T37" fmla="*/ 435 h 2099"/>
                    <a:gd name="T38" fmla="*/ 0 w 902"/>
                    <a:gd name="T39" fmla="*/ 434 h 2099"/>
                    <a:gd name="T40" fmla="*/ 28 w 902"/>
                    <a:gd name="T41" fmla="*/ 453 h 2099"/>
                    <a:gd name="T42" fmla="*/ 80 w 902"/>
                    <a:gd name="T43" fmla="*/ 494 h 2099"/>
                    <a:gd name="T44" fmla="*/ 127 w 902"/>
                    <a:gd name="T45" fmla="*/ 536 h 2099"/>
                    <a:gd name="T46" fmla="*/ 171 w 902"/>
                    <a:gd name="T47" fmla="*/ 579 h 2099"/>
                    <a:gd name="T48" fmla="*/ 212 w 902"/>
                    <a:gd name="T49" fmla="*/ 626 h 2099"/>
                    <a:gd name="T50" fmla="*/ 246 w 902"/>
                    <a:gd name="T51" fmla="*/ 675 h 2099"/>
                    <a:gd name="T52" fmla="*/ 278 w 902"/>
                    <a:gd name="T53" fmla="*/ 726 h 2099"/>
                    <a:gd name="T54" fmla="*/ 306 w 902"/>
                    <a:gd name="T55" fmla="*/ 780 h 2099"/>
                    <a:gd name="T56" fmla="*/ 319 w 902"/>
                    <a:gd name="T57" fmla="*/ 807 h 2099"/>
                    <a:gd name="T58" fmla="*/ 343 w 902"/>
                    <a:gd name="T59" fmla="*/ 874 h 2099"/>
                    <a:gd name="T60" fmla="*/ 361 w 902"/>
                    <a:gd name="T61" fmla="*/ 934 h 2099"/>
                    <a:gd name="T62" fmla="*/ 373 w 902"/>
                    <a:gd name="T63" fmla="*/ 989 h 2099"/>
                    <a:gd name="T64" fmla="*/ 379 w 902"/>
                    <a:gd name="T65" fmla="*/ 1040 h 2099"/>
                    <a:gd name="T66" fmla="*/ 379 w 902"/>
                    <a:gd name="T67" fmla="*/ 1097 h 2099"/>
                    <a:gd name="T68" fmla="*/ 380 w 902"/>
                    <a:gd name="T69" fmla="*/ 1136 h 2099"/>
                    <a:gd name="T70" fmla="*/ 379 w 902"/>
                    <a:gd name="T71" fmla="*/ 1206 h 2099"/>
                    <a:gd name="T72" fmla="*/ 376 w 902"/>
                    <a:gd name="T73" fmla="*/ 1238 h 2099"/>
                    <a:gd name="T74" fmla="*/ 359 w 902"/>
                    <a:gd name="T75" fmla="*/ 1328 h 2099"/>
                    <a:gd name="T76" fmla="*/ 334 w 902"/>
                    <a:gd name="T77" fmla="*/ 1411 h 2099"/>
                    <a:gd name="T78" fmla="*/ 301 w 902"/>
                    <a:gd name="T79" fmla="*/ 1489 h 2099"/>
                    <a:gd name="T80" fmla="*/ 258 w 902"/>
                    <a:gd name="T81" fmla="*/ 1563 h 2099"/>
                    <a:gd name="T82" fmla="*/ 249 w 902"/>
                    <a:gd name="T83" fmla="*/ 1578 h 2099"/>
                    <a:gd name="T84" fmla="*/ 212 w 902"/>
                    <a:gd name="T85" fmla="*/ 1629 h 2099"/>
                    <a:gd name="T86" fmla="*/ 171 w 902"/>
                    <a:gd name="T87" fmla="*/ 2099 h 2099"/>
                    <a:gd name="T88" fmla="*/ 620 w 902"/>
                    <a:gd name="T89" fmla="*/ 1954 h 2099"/>
                    <a:gd name="T90" fmla="*/ 623 w 902"/>
                    <a:gd name="T91" fmla="*/ 1949 h 2099"/>
                    <a:gd name="T92" fmla="*/ 668 w 902"/>
                    <a:gd name="T93" fmla="*/ 1890 h 2099"/>
                    <a:gd name="T94" fmla="*/ 690 w 902"/>
                    <a:gd name="T95" fmla="*/ 1857 h 2099"/>
                    <a:gd name="T96" fmla="*/ 731 w 902"/>
                    <a:gd name="T97" fmla="*/ 1791 h 2099"/>
                    <a:gd name="T98" fmla="*/ 767 w 902"/>
                    <a:gd name="T99" fmla="*/ 1722 h 2099"/>
                    <a:gd name="T100" fmla="*/ 800 w 902"/>
                    <a:gd name="T101" fmla="*/ 1652 h 2099"/>
                    <a:gd name="T102" fmla="*/ 828 w 902"/>
                    <a:gd name="T103" fmla="*/ 1580 h 2099"/>
                    <a:gd name="T104" fmla="*/ 852 w 902"/>
                    <a:gd name="T105" fmla="*/ 1506 h 2099"/>
                    <a:gd name="T106" fmla="*/ 871 w 902"/>
                    <a:gd name="T107" fmla="*/ 1429 h 2099"/>
                    <a:gd name="T108" fmla="*/ 887 w 902"/>
                    <a:gd name="T109" fmla="*/ 1349 h 2099"/>
                    <a:gd name="T110" fmla="*/ 893 w 902"/>
                    <a:gd name="T111" fmla="*/ 1308 h 2099"/>
                    <a:gd name="T112" fmla="*/ 897 w 902"/>
                    <a:gd name="T113" fmla="*/ 1278 h 2099"/>
                    <a:gd name="T114" fmla="*/ 901 w 902"/>
                    <a:gd name="T115" fmla="*/ 1221 h 2099"/>
                    <a:gd name="T116" fmla="*/ 902 w 902"/>
                    <a:gd name="T117" fmla="*/ 1140 h 2099"/>
                    <a:gd name="T118" fmla="*/ 901 w 902"/>
                    <a:gd name="T119" fmla="*/ 108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901" y="1089"/>
                      </a:moveTo>
                      <a:lnTo>
                        <a:pt x="901" y="1089"/>
                      </a:lnTo>
                      <a:lnTo>
                        <a:pt x="901" y="1033"/>
                      </a:lnTo>
                      <a:lnTo>
                        <a:pt x="901" y="1027"/>
                      </a:lnTo>
                      <a:lnTo>
                        <a:pt x="900" y="1021"/>
                      </a:lnTo>
                      <a:lnTo>
                        <a:pt x="900" y="1021"/>
                      </a:lnTo>
                      <a:lnTo>
                        <a:pt x="899" y="990"/>
                      </a:lnTo>
                      <a:lnTo>
                        <a:pt x="896" y="959"/>
                      </a:lnTo>
                      <a:lnTo>
                        <a:pt x="892" y="930"/>
                      </a:lnTo>
                      <a:lnTo>
                        <a:pt x="887" y="900"/>
                      </a:lnTo>
                      <a:lnTo>
                        <a:pt x="882" y="871"/>
                      </a:lnTo>
                      <a:lnTo>
                        <a:pt x="877" y="843"/>
                      </a:lnTo>
                      <a:lnTo>
                        <a:pt x="863" y="789"/>
                      </a:lnTo>
                      <a:lnTo>
                        <a:pt x="848" y="739"/>
                      </a:lnTo>
                      <a:lnTo>
                        <a:pt x="833" y="692"/>
                      </a:lnTo>
                      <a:lnTo>
                        <a:pt x="817" y="649"/>
                      </a:lnTo>
                      <a:lnTo>
                        <a:pt x="802" y="611"/>
                      </a:lnTo>
                      <a:lnTo>
                        <a:pt x="800" y="606"/>
                      </a:lnTo>
                      <a:lnTo>
                        <a:pt x="800" y="606"/>
                      </a:lnTo>
                      <a:lnTo>
                        <a:pt x="780" y="561"/>
                      </a:lnTo>
                      <a:lnTo>
                        <a:pt x="758" y="516"/>
                      </a:lnTo>
                      <a:lnTo>
                        <a:pt x="735" y="473"/>
                      </a:lnTo>
                      <a:lnTo>
                        <a:pt x="710" y="431"/>
                      </a:lnTo>
                      <a:lnTo>
                        <a:pt x="684" y="389"/>
                      </a:lnTo>
                      <a:lnTo>
                        <a:pt x="656" y="349"/>
                      </a:lnTo>
                      <a:lnTo>
                        <a:pt x="626" y="309"/>
                      </a:lnTo>
                      <a:lnTo>
                        <a:pt x="594" y="270"/>
                      </a:lnTo>
                      <a:lnTo>
                        <a:pt x="562" y="233"/>
                      </a:lnTo>
                      <a:lnTo>
                        <a:pt x="528" y="197"/>
                      </a:lnTo>
                      <a:lnTo>
                        <a:pt x="492" y="161"/>
                      </a:lnTo>
                      <a:lnTo>
                        <a:pt x="454" y="127"/>
                      </a:lnTo>
                      <a:lnTo>
                        <a:pt x="415" y="93"/>
                      </a:lnTo>
                      <a:lnTo>
                        <a:pt x="374" y="61"/>
                      </a:lnTo>
                      <a:lnTo>
                        <a:pt x="332" y="29"/>
                      </a:lnTo>
                      <a:lnTo>
                        <a:pt x="288" y="0"/>
                      </a:lnTo>
                      <a:lnTo>
                        <a:pt x="288" y="1"/>
                      </a:lnTo>
                      <a:lnTo>
                        <a:pt x="473" y="432"/>
                      </a:lnTo>
                      <a:lnTo>
                        <a:pt x="1" y="435"/>
                      </a:lnTo>
                      <a:lnTo>
                        <a:pt x="1" y="435"/>
                      </a:lnTo>
                      <a:lnTo>
                        <a:pt x="0" y="434"/>
                      </a:lnTo>
                      <a:lnTo>
                        <a:pt x="0" y="434"/>
                      </a:lnTo>
                      <a:lnTo>
                        <a:pt x="28" y="453"/>
                      </a:lnTo>
                      <a:lnTo>
                        <a:pt x="54" y="474"/>
                      </a:lnTo>
                      <a:lnTo>
                        <a:pt x="80" y="494"/>
                      </a:lnTo>
                      <a:lnTo>
                        <a:pt x="105" y="514"/>
                      </a:lnTo>
                      <a:lnTo>
                        <a:pt x="127" y="536"/>
                      </a:lnTo>
                      <a:lnTo>
                        <a:pt x="150" y="557"/>
                      </a:lnTo>
                      <a:lnTo>
                        <a:pt x="171" y="579"/>
                      </a:lnTo>
                      <a:lnTo>
                        <a:pt x="191" y="603"/>
                      </a:lnTo>
                      <a:lnTo>
                        <a:pt x="212" y="626"/>
                      </a:lnTo>
                      <a:lnTo>
                        <a:pt x="230" y="650"/>
                      </a:lnTo>
                      <a:lnTo>
                        <a:pt x="246" y="675"/>
                      </a:lnTo>
                      <a:lnTo>
                        <a:pt x="263" y="700"/>
                      </a:lnTo>
                      <a:lnTo>
                        <a:pt x="278" y="726"/>
                      </a:lnTo>
                      <a:lnTo>
                        <a:pt x="293" y="752"/>
                      </a:lnTo>
                      <a:lnTo>
                        <a:pt x="306" y="780"/>
                      </a:lnTo>
                      <a:lnTo>
                        <a:pt x="319" y="807"/>
                      </a:lnTo>
                      <a:lnTo>
                        <a:pt x="319" y="807"/>
                      </a:lnTo>
                      <a:lnTo>
                        <a:pt x="332" y="842"/>
                      </a:lnTo>
                      <a:lnTo>
                        <a:pt x="343" y="874"/>
                      </a:lnTo>
                      <a:lnTo>
                        <a:pt x="353" y="905"/>
                      </a:lnTo>
                      <a:lnTo>
                        <a:pt x="361" y="934"/>
                      </a:lnTo>
                      <a:lnTo>
                        <a:pt x="368" y="962"/>
                      </a:lnTo>
                      <a:lnTo>
                        <a:pt x="373" y="989"/>
                      </a:lnTo>
                      <a:lnTo>
                        <a:pt x="377" y="1015"/>
                      </a:lnTo>
                      <a:lnTo>
                        <a:pt x="379" y="1040"/>
                      </a:lnTo>
                      <a:lnTo>
                        <a:pt x="379" y="1040"/>
                      </a:lnTo>
                      <a:lnTo>
                        <a:pt x="379" y="1097"/>
                      </a:lnTo>
                      <a:lnTo>
                        <a:pt x="379" y="1097"/>
                      </a:lnTo>
                      <a:lnTo>
                        <a:pt x="380" y="1136"/>
                      </a:lnTo>
                      <a:lnTo>
                        <a:pt x="380" y="1172"/>
                      </a:lnTo>
                      <a:lnTo>
                        <a:pt x="379" y="1206"/>
                      </a:lnTo>
                      <a:lnTo>
                        <a:pt x="376" y="1238"/>
                      </a:lnTo>
                      <a:lnTo>
                        <a:pt x="376" y="1238"/>
                      </a:lnTo>
                      <a:lnTo>
                        <a:pt x="368" y="1284"/>
                      </a:lnTo>
                      <a:lnTo>
                        <a:pt x="359" y="1328"/>
                      </a:lnTo>
                      <a:lnTo>
                        <a:pt x="348" y="1370"/>
                      </a:lnTo>
                      <a:lnTo>
                        <a:pt x="334" y="1411"/>
                      </a:lnTo>
                      <a:lnTo>
                        <a:pt x="319" y="1451"/>
                      </a:lnTo>
                      <a:lnTo>
                        <a:pt x="301" y="1489"/>
                      </a:lnTo>
                      <a:lnTo>
                        <a:pt x="280" y="1527"/>
                      </a:lnTo>
                      <a:lnTo>
                        <a:pt x="258" y="1563"/>
                      </a:lnTo>
                      <a:lnTo>
                        <a:pt x="249" y="1578"/>
                      </a:lnTo>
                      <a:lnTo>
                        <a:pt x="249" y="1578"/>
                      </a:lnTo>
                      <a:lnTo>
                        <a:pt x="231" y="1604"/>
                      </a:lnTo>
                      <a:lnTo>
                        <a:pt x="212" y="1629"/>
                      </a:lnTo>
                      <a:lnTo>
                        <a:pt x="210" y="1635"/>
                      </a:lnTo>
                      <a:lnTo>
                        <a:pt x="171" y="2099"/>
                      </a:lnTo>
                      <a:lnTo>
                        <a:pt x="620" y="1954"/>
                      </a:lnTo>
                      <a:lnTo>
                        <a:pt x="620" y="1954"/>
                      </a:lnTo>
                      <a:lnTo>
                        <a:pt x="623" y="1949"/>
                      </a:lnTo>
                      <a:lnTo>
                        <a:pt x="623" y="1949"/>
                      </a:lnTo>
                      <a:lnTo>
                        <a:pt x="655" y="1908"/>
                      </a:lnTo>
                      <a:lnTo>
                        <a:pt x="668" y="1890"/>
                      </a:lnTo>
                      <a:lnTo>
                        <a:pt x="668" y="1890"/>
                      </a:lnTo>
                      <a:lnTo>
                        <a:pt x="690" y="1857"/>
                      </a:lnTo>
                      <a:lnTo>
                        <a:pt x="711" y="1823"/>
                      </a:lnTo>
                      <a:lnTo>
                        <a:pt x="731" y="1791"/>
                      </a:lnTo>
                      <a:lnTo>
                        <a:pt x="751" y="1757"/>
                      </a:lnTo>
                      <a:lnTo>
                        <a:pt x="767" y="1722"/>
                      </a:lnTo>
                      <a:lnTo>
                        <a:pt x="784" y="1687"/>
                      </a:lnTo>
                      <a:lnTo>
                        <a:pt x="800" y="1652"/>
                      </a:lnTo>
                      <a:lnTo>
                        <a:pt x="815" y="1616"/>
                      </a:lnTo>
                      <a:lnTo>
                        <a:pt x="828" y="1580"/>
                      </a:lnTo>
                      <a:lnTo>
                        <a:pt x="841" y="1543"/>
                      </a:lnTo>
                      <a:lnTo>
                        <a:pt x="852" y="1506"/>
                      </a:lnTo>
                      <a:lnTo>
                        <a:pt x="862" y="1468"/>
                      </a:lnTo>
                      <a:lnTo>
                        <a:pt x="871" y="1429"/>
                      </a:lnTo>
                      <a:lnTo>
                        <a:pt x="880" y="1390"/>
                      </a:lnTo>
                      <a:lnTo>
                        <a:pt x="887" y="1349"/>
                      </a:lnTo>
                      <a:lnTo>
                        <a:pt x="893" y="1309"/>
                      </a:lnTo>
                      <a:lnTo>
                        <a:pt x="893" y="1308"/>
                      </a:lnTo>
                      <a:lnTo>
                        <a:pt x="893" y="1308"/>
                      </a:lnTo>
                      <a:lnTo>
                        <a:pt x="897" y="1278"/>
                      </a:lnTo>
                      <a:lnTo>
                        <a:pt x="899" y="1249"/>
                      </a:lnTo>
                      <a:lnTo>
                        <a:pt x="901" y="1221"/>
                      </a:lnTo>
                      <a:lnTo>
                        <a:pt x="901" y="1193"/>
                      </a:lnTo>
                      <a:lnTo>
                        <a:pt x="902" y="1140"/>
                      </a:lnTo>
                      <a:lnTo>
                        <a:pt x="901" y="1089"/>
                      </a:lnTo>
                      <a:lnTo>
                        <a:pt x="901" y="1089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8" name="Freeform 16">
                  <a:extLst>
                    <a:ext uri="{FF2B5EF4-FFF2-40B4-BE49-F238E27FC236}">
                      <a16:creationId xmlns:a16="http://schemas.microsoft.com/office/drawing/2014/main" id="{4451C3E8-61BE-8440-8F6E-87B0879C50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13" y="735013"/>
                  <a:ext cx="1487488" cy="3435350"/>
                </a:xfrm>
                <a:custGeom>
                  <a:avLst/>
                  <a:gdLst>
                    <a:gd name="T0" fmla="*/ 206 w 937"/>
                    <a:gd name="T1" fmla="*/ 1647 h 2164"/>
                    <a:gd name="T2" fmla="*/ 252 w 937"/>
                    <a:gd name="T3" fmla="*/ 1583 h 2164"/>
                    <a:gd name="T4" fmla="*/ 325 w 937"/>
                    <a:gd name="T5" fmla="*/ 1435 h 2164"/>
                    <a:gd name="T6" fmla="*/ 365 w 937"/>
                    <a:gd name="T7" fmla="*/ 1267 h 2164"/>
                    <a:gd name="T8" fmla="*/ 370 w 937"/>
                    <a:gd name="T9" fmla="*/ 1168 h 2164"/>
                    <a:gd name="T10" fmla="*/ 369 w 937"/>
                    <a:gd name="T11" fmla="*/ 1073 h 2164"/>
                    <a:gd name="T12" fmla="*/ 358 w 937"/>
                    <a:gd name="T13" fmla="*/ 999 h 2164"/>
                    <a:gd name="T14" fmla="*/ 323 w 937"/>
                    <a:gd name="T15" fmla="*/ 882 h 2164"/>
                    <a:gd name="T16" fmla="*/ 284 w 937"/>
                    <a:gd name="T17" fmla="*/ 794 h 2164"/>
                    <a:gd name="T18" fmla="*/ 222 w 937"/>
                    <a:gd name="T19" fmla="*/ 695 h 2164"/>
                    <a:gd name="T20" fmla="*/ 146 w 937"/>
                    <a:gd name="T21" fmla="*/ 605 h 2164"/>
                    <a:gd name="T22" fmla="*/ 53 w 937"/>
                    <a:gd name="T23" fmla="*/ 524 h 2164"/>
                    <a:gd name="T24" fmla="*/ 13 w 937"/>
                    <a:gd name="T25" fmla="*/ 445 h 2164"/>
                    <a:gd name="T26" fmla="*/ 313 w 937"/>
                    <a:gd name="T27" fmla="*/ 13 h 2164"/>
                    <a:gd name="T28" fmla="*/ 441 w 937"/>
                    <a:gd name="T29" fmla="*/ 108 h 2164"/>
                    <a:gd name="T30" fmla="*/ 590 w 937"/>
                    <a:gd name="T31" fmla="*/ 250 h 2164"/>
                    <a:gd name="T32" fmla="*/ 714 w 937"/>
                    <a:gd name="T33" fmla="*/ 409 h 2164"/>
                    <a:gd name="T34" fmla="*/ 813 w 937"/>
                    <a:gd name="T35" fmla="*/ 583 h 2164"/>
                    <a:gd name="T36" fmla="*/ 850 w 937"/>
                    <a:gd name="T37" fmla="*/ 673 h 2164"/>
                    <a:gd name="T38" fmla="*/ 910 w 937"/>
                    <a:gd name="T39" fmla="*/ 870 h 2164"/>
                    <a:gd name="T40" fmla="*/ 930 w 937"/>
                    <a:gd name="T41" fmla="*/ 989 h 2164"/>
                    <a:gd name="T42" fmla="*/ 936 w 937"/>
                    <a:gd name="T43" fmla="*/ 1065 h 2164"/>
                    <a:gd name="T44" fmla="*/ 937 w 937"/>
                    <a:gd name="T45" fmla="*/ 1172 h 2164"/>
                    <a:gd name="T46" fmla="*/ 931 w 937"/>
                    <a:gd name="T47" fmla="*/ 1313 h 2164"/>
                    <a:gd name="T48" fmla="*/ 921 w 937"/>
                    <a:gd name="T49" fmla="*/ 1386 h 2164"/>
                    <a:gd name="T50" fmla="*/ 885 w 937"/>
                    <a:gd name="T51" fmla="*/ 1545 h 2164"/>
                    <a:gd name="T52" fmla="*/ 832 w 937"/>
                    <a:gd name="T53" fmla="*/ 1693 h 2164"/>
                    <a:gd name="T54" fmla="*/ 763 w 937"/>
                    <a:gd name="T55" fmla="*/ 1834 h 2164"/>
                    <a:gd name="T56" fmla="*/ 685 w 937"/>
                    <a:gd name="T57" fmla="*/ 1953 h 2164"/>
                    <a:gd name="T58" fmla="*/ 652 w 937"/>
                    <a:gd name="T59" fmla="*/ 1997 h 2164"/>
                    <a:gd name="T60" fmla="*/ 245 w 937"/>
                    <a:gd name="T61" fmla="*/ 1670 h 2164"/>
                    <a:gd name="T62" fmla="*/ 649 w 937"/>
                    <a:gd name="T63" fmla="*/ 1927 h 2164"/>
                    <a:gd name="T64" fmla="*/ 704 w 937"/>
                    <a:gd name="T65" fmla="*/ 1844 h 2164"/>
                    <a:gd name="T66" fmla="*/ 776 w 937"/>
                    <a:gd name="T67" fmla="*/ 1710 h 2164"/>
                    <a:gd name="T68" fmla="*/ 831 w 937"/>
                    <a:gd name="T69" fmla="*/ 1568 h 2164"/>
                    <a:gd name="T70" fmla="*/ 869 w 937"/>
                    <a:gd name="T71" fmla="*/ 1417 h 2164"/>
                    <a:gd name="T72" fmla="*/ 883 w 937"/>
                    <a:gd name="T73" fmla="*/ 1336 h 2164"/>
                    <a:gd name="T74" fmla="*/ 891 w 937"/>
                    <a:gd name="T75" fmla="*/ 1224 h 2164"/>
                    <a:gd name="T76" fmla="*/ 891 w 937"/>
                    <a:gd name="T77" fmla="*/ 1065 h 2164"/>
                    <a:gd name="T78" fmla="*/ 889 w 937"/>
                    <a:gd name="T79" fmla="*/ 1023 h 2164"/>
                    <a:gd name="T80" fmla="*/ 872 w 937"/>
                    <a:gd name="T81" fmla="*/ 907 h 2164"/>
                    <a:gd name="T82" fmla="*/ 823 w 937"/>
                    <a:gd name="T83" fmla="*/ 731 h 2164"/>
                    <a:gd name="T84" fmla="*/ 792 w 937"/>
                    <a:gd name="T85" fmla="*/ 647 h 2164"/>
                    <a:gd name="T86" fmla="*/ 712 w 937"/>
                    <a:gd name="T87" fmla="*/ 489 h 2164"/>
                    <a:gd name="T88" fmla="*/ 612 w 937"/>
                    <a:gd name="T89" fmla="*/ 345 h 2164"/>
                    <a:gd name="T90" fmla="*/ 491 w 937"/>
                    <a:gd name="T91" fmla="*/ 212 h 2164"/>
                    <a:gd name="T92" fmla="*/ 351 w 937"/>
                    <a:gd name="T93" fmla="*/ 94 h 2164"/>
                    <a:gd name="T94" fmla="*/ 105 w 937"/>
                    <a:gd name="T95" fmla="*/ 508 h 2164"/>
                    <a:gd name="T96" fmla="*/ 188 w 937"/>
                    <a:gd name="T97" fmla="*/ 583 h 2164"/>
                    <a:gd name="T98" fmla="*/ 258 w 937"/>
                    <a:gd name="T99" fmla="*/ 667 h 2164"/>
                    <a:gd name="T100" fmla="*/ 316 w 937"/>
                    <a:gd name="T101" fmla="*/ 757 h 2164"/>
                    <a:gd name="T102" fmla="*/ 351 w 937"/>
                    <a:gd name="T103" fmla="*/ 831 h 2164"/>
                    <a:gd name="T104" fmla="*/ 387 w 937"/>
                    <a:gd name="T105" fmla="*/ 931 h 2164"/>
                    <a:gd name="T106" fmla="*/ 412 w 937"/>
                    <a:gd name="T107" fmla="*/ 1045 h 2164"/>
                    <a:gd name="T108" fmla="*/ 414 w 937"/>
                    <a:gd name="T109" fmla="*/ 1128 h 2164"/>
                    <a:gd name="T110" fmla="*/ 415 w 937"/>
                    <a:gd name="T111" fmla="*/ 1205 h 2164"/>
                    <a:gd name="T112" fmla="*/ 403 w 937"/>
                    <a:gd name="T113" fmla="*/ 1319 h 2164"/>
                    <a:gd name="T114" fmla="*/ 351 w 937"/>
                    <a:gd name="T115" fmla="*/ 1492 h 2164"/>
                    <a:gd name="T116" fmla="*/ 279 w 937"/>
                    <a:gd name="T117" fmla="*/ 1622 h 2164"/>
                    <a:gd name="T118" fmla="*/ 245 w 937"/>
                    <a:gd name="T119" fmla="*/ 1670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37" h="2164">
                      <a:moveTo>
                        <a:pt x="158" y="2164"/>
                      </a:moveTo>
                      <a:lnTo>
                        <a:pt x="201" y="1653"/>
                      </a:lnTo>
                      <a:lnTo>
                        <a:pt x="206" y="1647"/>
                      </a:lnTo>
                      <a:lnTo>
                        <a:pt x="206" y="1647"/>
                      </a:lnTo>
                      <a:lnTo>
                        <a:pt x="224" y="1622"/>
                      </a:lnTo>
                      <a:lnTo>
                        <a:pt x="242" y="1597"/>
                      </a:lnTo>
                      <a:lnTo>
                        <a:pt x="252" y="1583"/>
                      </a:lnTo>
                      <a:lnTo>
                        <a:pt x="252" y="1583"/>
                      </a:lnTo>
                      <a:lnTo>
                        <a:pt x="273" y="1548"/>
                      </a:lnTo>
                      <a:lnTo>
                        <a:pt x="292" y="1512"/>
                      </a:lnTo>
                      <a:lnTo>
                        <a:pt x="309" y="1474"/>
                      </a:lnTo>
                      <a:lnTo>
                        <a:pt x="325" y="1435"/>
                      </a:lnTo>
                      <a:lnTo>
                        <a:pt x="338" y="1395"/>
                      </a:lnTo>
                      <a:lnTo>
                        <a:pt x="349" y="1354"/>
                      </a:lnTo>
                      <a:lnTo>
                        <a:pt x="359" y="1312"/>
                      </a:lnTo>
                      <a:lnTo>
                        <a:pt x="365" y="1267"/>
                      </a:lnTo>
                      <a:lnTo>
                        <a:pt x="365" y="1267"/>
                      </a:lnTo>
                      <a:lnTo>
                        <a:pt x="369" y="1236"/>
                      </a:lnTo>
                      <a:lnTo>
                        <a:pt x="370" y="1204"/>
                      </a:lnTo>
                      <a:lnTo>
                        <a:pt x="370" y="1168"/>
                      </a:lnTo>
                      <a:lnTo>
                        <a:pt x="369" y="1130"/>
                      </a:lnTo>
                      <a:lnTo>
                        <a:pt x="369" y="1129"/>
                      </a:lnTo>
                      <a:lnTo>
                        <a:pt x="369" y="1129"/>
                      </a:lnTo>
                      <a:lnTo>
                        <a:pt x="369" y="1073"/>
                      </a:lnTo>
                      <a:lnTo>
                        <a:pt x="369" y="1073"/>
                      </a:lnTo>
                      <a:lnTo>
                        <a:pt x="367" y="1049"/>
                      </a:lnTo>
                      <a:lnTo>
                        <a:pt x="363" y="1025"/>
                      </a:lnTo>
                      <a:lnTo>
                        <a:pt x="358" y="999"/>
                      </a:lnTo>
                      <a:lnTo>
                        <a:pt x="351" y="972"/>
                      </a:lnTo>
                      <a:lnTo>
                        <a:pt x="343" y="942"/>
                      </a:lnTo>
                      <a:lnTo>
                        <a:pt x="334" y="913"/>
                      </a:lnTo>
                      <a:lnTo>
                        <a:pt x="323" y="882"/>
                      </a:lnTo>
                      <a:lnTo>
                        <a:pt x="309" y="848"/>
                      </a:lnTo>
                      <a:lnTo>
                        <a:pt x="309" y="848"/>
                      </a:lnTo>
                      <a:lnTo>
                        <a:pt x="298" y="821"/>
                      </a:lnTo>
                      <a:lnTo>
                        <a:pt x="284" y="794"/>
                      </a:lnTo>
                      <a:lnTo>
                        <a:pt x="271" y="769"/>
                      </a:lnTo>
                      <a:lnTo>
                        <a:pt x="255" y="743"/>
                      </a:lnTo>
                      <a:lnTo>
                        <a:pt x="239" y="718"/>
                      </a:lnTo>
                      <a:lnTo>
                        <a:pt x="222" y="695"/>
                      </a:lnTo>
                      <a:lnTo>
                        <a:pt x="206" y="671"/>
                      </a:lnTo>
                      <a:lnTo>
                        <a:pt x="186" y="649"/>
                      </a:lnTo>
                      <a:lnTo>
                        <a:pt x="166" y="626"/>
                      </a:lnTo>
                      <a:lnTo>
                        <a:pt x="146" y="605"/>
                      </a:lnTo>
                      <a:lnTo>
                        <a:pt x="123" y="583"/>
                      </a:lnTo>
                      <a:lnTo>
                        <a:pt x="101" y="563"/>
                      </a:lnTo>
                      <a:lnTo>
                        <a:pt x="77" y="543"/>
                      </a:lnTo>
                      <a:lnTo>
                        <a:pt x="53" y="524"/>
                      </a:lnTo>
                      <a:lnTo>
                        <a:pt x="27" y="505"/>
                      </a:lnTo>
                      <a:lnTo>
                        <a:pt x="0" y="485"/>
                      </a:lnTo>
                      <a:lnTo>
                        <a:pt x="13" y="465"/>
                      </a:lnTo>
                      <a:lnTo>
                        <a:pt x="13" y="445"/>
                      </a:lnTo>
                      <a:lnTo>
                        <a:pt x="451" y="441"/>
                      </a:lnTo>
                      <a:lnTo>
                        <a:pt x="274" y="31"/>
                      </a:lnTo>
                      <a:lnTo>
                        <a:pt x="294" y="0"/>
                      </a:lnTo>
                      <a:lnTo>
                        <a:pt x="313" y="13"/>
                      </a:lnTo>
                      <a:lnTo>
                        <a:pt x="313" y="13"/>
                      </a:lnTo>
                      <a:lnTo>
                        <a:pt x="358" y="43"/>
                      </a:lnTo>
                      <a:lnTo>
                        <a:pt x="400" y="75"/>
                      </a:lnTo>
                      <a:lnTo>
                        <a:pt x="441" y="108"/>
                      </a:lnTo>
                      <a:lnTo>
                        <a:pt x="481" y="142"/>
                      </a:lnTo>
                      <a:lnTo>
                        <a:pt x="520" y="177"/>
                      </a:lnTo>
                      <a:lnTo>
                        <a:pt x="556" y="213"/>
                      </a:lnTo>
                      <a:lnTo>
                        <a:pt x="590" y="250"/>
                      </a:lnTo>
                      <a:lnTo>
                        <a:pt x="624" y="288"/>
                      </a:lnTo>
                      <a:lnTo>
                        <a:pt x="656" y="327"/>
                      </a:lnTo>
                      <a:lnTo>
                        <a:pt x="686" y="367"/>
                      </a:lnTo>
                      <a:lnTo>
                        <a:pt x="714" y="409"/>
                      </a:lnTo>
                      <a:lnTo>
                        <a:pt x="741" y="450"/>
                      </a:lnTo>
                      <a:lnTo>
                        <a:pt x="767" y="494"/>
                      </a:lnTo>
                      <a:lnTo>
                        <a:pt x="791" y="538"/>
                      </a:lnTo>
                      <a:lnTo>
                        <a:pt x="813" y="583"/>
                      </a:lnTo>
                      <a:lnTo>
                        <a:pt x="833" y="629"/>
                      </a:lnTo>
                      <a:lnTo>
                        <a:pt x="835" y="634"/>
                      </a:lnTo>
                      <a:lnTo>
                        <a:pt x="835" y="634"/>
                      </a:lnTo>
                      <a:lnTo>
                        <a:pt x="850" y="673"/>
                      </a:lnTo>
                      <a:lnTo>
                        <a:pt x="866" y="717"/>
                      </a:lnTo>
                      <a:lnTo>
                        <a:pt x="882" y="765"/>
                      </a:lnTo>
                      <a:lnTo>
                        <a:pt x="896" y="816"/>
                      </a:lnTo>
                      <a:lnTo>
                        <a:pt x="910" y="870"/>
                      </a:lnTo>
                      <a:lnTo>
                        <a:pt x="916" y="900"/>
                      </a:lnTo>
                      <a:lnTo>
                        <a:pt x="921" y="929"/>
                      </a:lnTo>
                      <a:lnTo>
                        <a:pt x="926" y="958"/>
                      </a:lnTo>
                      <a:lnTo>
                        <a:pt x="930" y="989"/>
                      </a:lnTo>
                      <a:lnTo>
                        <a:pt x="932" y="1020"/>
                      </a:lnTo>
                      <a:lnTo>
                        <a:pt x="935" y="1052"/>
                      </a:lnTo>
                      <a:lnTo>
                        <a:pt x="936" y="1059"/>
                      </a:lnTo>
                      <a:lnTo>
                        <a:pt x="936" y="1065"/>
                      </a:lnTo>
                      <a:lnTo>
                        <a:pt x="936" y="1065"/>
                      </a:lnTo>
                      <a:lnTo>
                        <a:pt x="936" y="1120"/>
                      </a:lnTo>
                      <a:lnTo>
                        <a:pt x="936" y="1120"/>
                      </a:lnTo>
                      <a:lnTo>
                        <a:pt x="937" y="1172"/>
                      </a:lnTo>
                      <a:lnTo>
                        <a:pt x="936" y="1226"/>
                      </a:lnTo>
                      <a:lnTo>
                        <a:pt x="935" y="1254"/>
                      </a:lnTo>
                      <a:lnTo>
                        <a:pt x="934" y="1283"/>
                      </a:lnTo>
                      <a:lnTo>
                        <a:pt x="931" y="1313"/>
                      </a:lnTo>
                      <a:lnTo>
                        <a:pt x="928" y="1343"/>
                      </a:lnTo>
                      <a:lnTo>
                        <a:pt x="927" y="1344"/>
                      </a:lnTo>
                      <a:lnTo>
                        <a:pt x="927" y="1344"/>
                      </a:lnTo>
                      <a:lnTo>
                        <a:pt x="921" y="1386"/>
                      </a:lnTo>
                      <a:lnTo>
                        <a:pt x="913" y="1426"/>
                      </a:lnTo>
                      <a:lnTo>
                        <a:pt x="905" y="1466"/>
                      </a:lnTo>
                      <a:lnTo>
                        <a:pt x="896" y="1505"/>
                      </a:lnTo>
                      <a:lnTo>
                        <a:pt x="885" y="1545"/>
                      </a:lnTo>
                      <a:lnTo>
                        <a:pt x="874" y="1582"/>
                      </a:lnTo>
                      <a:lnTo>
                        <a:pt x="862" y="1620"/>
                      </a:lnTo>
                      <a:lnTo>
                        <a:pt x="848" y="1657"/>
                      </a:lnTo>
                      <a:lnTo>
                        <a:pt x="832" y="1693"/>
                      </a:lnTo>
                      <a:lnTo>
                        <a:pt x="817" y="1729"/>
                      </a:lnTo>
                      <a:lnTo>
                        <a:pt x="800" y="1764"/>
                      </a:lnTo>
                      <a:lnTo>
                        <a:pt x="782" y="1799"/>
                      </a:lnTo>
                      <a:lnTo>
                        <a:pt x="763" y="1834"/>
                      </a:lnTo>
                      <a:lnTo>
                        <a:pt x="742" y="1868"/>
                      </a:lnTo>
                      <a:lnTo>
                        <a:pt x="721" y="1901"/>
                      </a:lnTo>
                      <a:lnTo>
                        <a:pt x="698" y="1934"/>
                      </a:lnTo>
                      <a:lnTo>
                        <a:pt x="685" y="1953"/>
                      </a:lnTo>
                      <a:lnTo>
                        <a:pt x="685" y="1953"/>
                      </a:lnTo>
                      <a:lnTo>
                        <a:pt x="653" y="1995"/>
                      </a:lnTo>
                      <a:lnTo>
                        <a:pt x="652" y="1997"/>
                      </a:lnTo>
                      <a:lnTo>
                        <a:pt x="652" y="1997"/>
                      </a:lnTo>
                      <a:lnTo>
                        <a:pt x="650" y="1999"/>
                      </a:lnTo>
                      <a:lnTo>
                        <a:pt x="646" y="2005"/>
                      </a:lnTo>
                      <a:lnTo>
                        <a:pt x="158" y="2164"/>
                      </a:lnTo>
                      <a:close/>
                      <a:moveTo>
                        <a:pt x="245" y="1670"/>
                      </a:moveTo>
                      <a:lnTo>
                        <a:pt x="209" y="2100"/>
                      </a:lnTo>
                      <a:lnTo>
                        <a:pt x="619" y="1966"/>
                      </a:lnTo>
                      <a:lnTo>
                        <a:pt x="619" y="1966"/>
                      </a:lnTo>
                      <a:lnTo>
                        <a:pt x="649" y="1927"/>
                      </a:lnTo>
                      <a:lnTo>
                        <a:pt x="662" y="1908"/>
                      </a:lnTo>
                      <a:lnTo>
                        <a:pt x="662" y="1908"/>
                      </a:lnTo>
                      <a:lnTo>
                        <a:pt x="684" y="1877"/>
                      </a:lnTo>
                      <a:lnTo>
                        <a:pt x="704" y="1844"/>
                      </a:lnTo>
                      <a:lnTo>
                        <a:pt x="724" y="1811"/>
                      </a:lnTo>
                      <a:lnTo>
                        <a:pt x="742" y="1778"/>
                      </a:lnTo>
                      <a:lnTo>
                        <a:pt x="760" y="1744"/>
                      </a:lnTo>
                      <a:lnTo>
                        <a:pt x="776" y="1710"/>
                      </a:lnTo>
                      <a:lnTo>
                        <a:pt x="792" y="1675"/>
                      </a:lnTo>
                      <a:lnTo>
                        <a:pt x="805" y="1640"/>
                      </a:lnTo>
                      <a:lnTo>
                        <a:pt x="819" y="1604"/>
                      </a:lnTo>
                      <a:lnTo>
                        <a:pt x="831" y="1568"/>
                      </a:lnTo>
                      <a:lnTo>
                        <a:pt x="842" y="1531"/>
                      </a:lnTo>
                      <a:lnTo>
                        <a:pt x="853" y="1494"/>
                      </a:lnTo>
                      <a:lnTo>
                        <a:pt x="862" y="1456"/>
                      </a:lnTo>
                      <a:lnTo>
                        <a:pt x="869" y="1417"/>
                      </a:lnTo>
                      <a:lnTo>
                        <a:pt x="876" y="1378"/>
                      </a:lnTo>
                      <a:lnTo>
                        <a:pt x="883" y="1339"/>
                      </a:lnTo>
                      <a:lnTo>
                        <a:pt x="883" y="1336"/>
                      </a:lnTo>
                      <a:lnTo>
                        <a:pt x="883" y="1336"/>
                      </a:lnTo>
                      <a:lnTo>
                        <a:pt x="886" y="1308"/>
                      </a:lnTo>
                      <a:lnTo>
                        <a:pt x="889" y="1280"/>
                      </a:lnTo>
                      <a:lnTo>
                        <a:pt x="891" y="1252"/>
                      </a:lnTo>
                      <a:lnTo>
                        <a:pt x="891" y="1224"/>
                      </a:lnTo>
                      <a:lnTo>
                        <a:pt x="892" y="1171"/>
                      </a:lnTo>
                      <a:lnTo>
                        <a:pt x="891" y="1121"/>
                      </a:lnTo>
                      <a:lnTo>
                        <a:pt x="891" y="1121"/>
                      </a:lnTo>
                      <a:lnTo>
                        <a:pt x="891" y="1065"/>
                      </a:lnTo>
                      <a:lnTo>
                        <a:pt x="891" y="1059"/>
                      </a:lnTo>
                      <a:lnTo>
                        <a:pt x="890" y="1054"/>
                      </a:lnTo>
                      <a:lnTo>
                        <a:pt x="890" y="1054"/>
                      </a:lnTo>
                      <a:lnTo>
                        <a:pt x="889" y="1023"/>
                      </a:lnTo>
                      <a:lnTo>
                        <a:pt x="885" y="993"/>
                      </a:lnTo>
                      <a:lnTo>
                        <a:pt x="882" y="964"/>
                      </a:lnTo>
                      <a:lnTo>
                        <a:pt x="877" y="936"/>
                      </a:lnTo>
                      <a:lnTo>
                        <a:pt x="872" y="907"/>
                      </a:lnTo>
                      <a:lnTo>
                        <a:pt x="866" y="879"/>
                      </a:lnTo>
                      <a:lnTo>
                        <a:pt x="853" y="826"/>
                      </a:lnTo>
                      <a:lnTo>
                        <a:pt x="838" y="777"/>
                      </a:lnTo>
                      <a:lnTo>
                        <a:pt x="823" y="731"/>
                      </a:lnTo>
                      <a:lnTo>
                        <a:pt x="808" y="689"/>
                      </a:lnTo>
                      <a:lnTo>
                        <a:pt x="793" y="651"/>
                      </a:lnTo>
                      <a:lnTo>
                        <a:pt x="792" y="647"/>
                      </a:lnTo>
                      <a:lnTo>
                        <a:pt x="792" y="647"/>
                      </a:lnTo>
                      <a:lnTo>
                        <a:pt x="774" y="606"/>
                      </a:lnTo>
                      <a:lnTo>
                        <a:pt x="755" y="566"/>
                      </a:lnTo>
                      <a:lnTo>
                        <a:pt x="734" y="527"/>
                      </a:lnTo>
                      <a:lnTo>
                        <a:pt x="712" y="489"/>
                      </a:lnTo>
                      <a:lnTo>
                        <a:pt x="689" y="452"/>
                      </a:lnTo>
                      <a:lnTo>
                        <a:pt x="665" y="416"/>
                      </a:lnTo>
                      <a:lnTo>
                        <a:pt x="639" y="380"/>
                      </a:lnTo>
                      <a:lnTo>
                        <a:pt x="612" y="345"/>
                      </a:lnTo>
                      <a:lnTo>
                        <a:pt x="584" y="310"/>
                      </a:lnTo>
                      <a:lnTo>
                        <a:pt x="554" y="277"/>
                      </a:lnTo>
                      <a:lnTo>
                        <a:pt x="523" y="244"/>
                      </a:lnTo>
                      <a:lnTo>
                        <a:pt x="491" y="212"/>
                      </a:lnTo>
                      <a:lnTo>
                        <a:pt x="458" y="181"/>
                      </a:lnTo>
                      <a:lnTo>
                        <a:pt x="423" y="151"/>
                      </a:lnTo>
                      <a:lnTo>
                        <a:pt x="388" y="122"/>
                      </a:lnTo>
                      <a:lnTo>
                        <a:pt x="351" y="94"/>
                      </a:lnTo>
                      <a:lnTo>
                        <a:pt x="520" y="487"/>
                      </a:lnTo>
                      <a:lnTo>
                        <a:pt x="82" y="490"/>
                      </a:lnTo>
                      <a:lnTo>
                        <a:pt x="82" y="490"/>
                      </a:lnTo>
                      <a:lnTo>
                        <a:pt x="105" y="508"/>
                      </a:lnTo>
                      <a:lnTo>
                        <a:pt x="127" y="526"/>
                      </a:lnTo>
                      <a:lnTo>
                        <a:pt x="148" y="545"/>
                      </a:lnTo>
                      <a:lnTo>
                        <a:pt x="168" y="564"/>
                      </a:lnTo>
                      <a:lnTo>
                        <a:pt x="188" y="583"/>
                      </a:lnTo>
                      <a:lnTo>
                        <a:pt x="207" y="604"/>
                      </a:lnTo>
                      <a:lnTo>
                        <a:pt x="225" y="624"/>
                      </a:lnTo>
                      <a:lnTo>
                        <a:pt x="242" y="645"/>
                      </a:lnTo>
                      <a:lnTo>
                        <a:pt x="258" y="667"/>
                      </a:lnTo>
                      <a:lnTo>
                        <a:pt x="273" y="689"/>
                      </a:lnTo>
                      <a:lnTo>
                        <a:pt x="289" y="711"/>
                      </a:lnTo>
                      <a:lnTo>
                        <a:pt x="302" y="734"/>
                      </a:lnTo>
                      <a:lnTo>
                        <a:pt x="316" y="757"/>
                      </a:lnTo>
                      <a:lnTo>
                        <a:pt x="328" y="781"/>
                      </a:lnTo>
                      <a:lnTo>
                        <a:pt x="340" y="805"/>
                      </a:lnTo>
                      <a:lnTo>
                        <a:pt x="351" y="830"/>
                      </a:lnTo>
                      <a:lnTo>
                        <a:pt x="351" y="831"/>
                      </a:lnTo>
                      <a:lnTo>
                        <a:pt x="351" y="831"/>
                      </a:lnTo>
                      <a:lnTo>
                        <a:pt x="365" y="866"/>
                      </a:lnTo>
                      <a:lnTo>
                        <a:pt x="377" y="900"/>
                      </a:lnTo>
                      <a:lnTo>
                        <a:pt x="387" y="931"/>
                      </a:lnTo>
                      <a:lnTo>
                        <a:pt x="396" y="962"/>
                      </a:lnTo>
                      <a:lnTo>
                        <a:pt x="403" y="991"/>
                      </a:lnTo>
                      <a:lnTo>
                        <a:pt x="407" y="1018"/>
                      </a:lnTo>
                      <a:lnTo>
                        <a:pt x="412" y="1045"/>
                      </a:lnTo>
                      <a:lnTo>
                        <a:pt x="414" y="1071"/>
                      </a:lnTo>
                      <a:lnTo>
                        <a:pt x="414" y="1072"/>
                      </a:lnTo>
                      <a:lnTo>
                        <a:pt x="414" y="1072"/>
                      </a:lnTo>
                      <a:lnTo>
                        <a:pt x="414" y="1128"/>
                      </a:lnTo>
                      <a:lnTo>
                        <a:pt x="414" y="1129"/>
                      </a:lnTo>
                      <a:lnTo>
                        <a:pt x="414" y="1129"/>
                      </a:lnTo>
                      <a:lnTo>
                        <a:pt x="415" y="1168"/>
                      </a:lnTo>
                      <a:lnTo>
                        <a:pt x="415" y="1205"/>
                      </a:lnTo>
                      <a:lnTo>
                        <a:pt x="413" y="1241"/>
                      </a:lnTo>
                      <a:lnTo>
                        <a:pt x="410" y="1273"/>
                      </a:lnTo>
                      <a:lnTo>
                        <a:pt x="410" y="1273"/>
                      </a:lnTo>
                      <a:lnTo>
                        <a:pt x="403" y="1319"/>
                      </a:lnTo>
                      <a:lnTo>
                        <a:pt x="392" y="1364"/>
                      </a:lnTo>
                      <a:lnTo>
                        <a:pt x="381" y="1408"/>
                      </a:lnTo>
                      <a:lnTo>
                        <a:pt x="367" y="1451"/>
                      </a:lnTo>
                      <a:lnTo>
                        <a:pt x="351" y="1492"/>
                      </a:lnTo>
                      <a:lnTo>
                        <a:pt x="333" y="1532"/>
                      </a:lnTo>
                      <a:lnTo>
                        <a:pt x="311" y="1570"/>
                      </a:lnTo>
                      <a:lnTo>
                        <a:pt x="289" y="1608"/>
                      </a:lnTo>
                      <a:lnTo>
                        <a:pt x="279" y="1622"/>
                      </a:lnTo>
                      <a:lnTo>
                        <a:pt x="279" y="1622"/>
                      </a:lnTo>
                      <a:lnTo>
                        <a:pt x="262" y="1647"/>
                      </a:lnTo>
                      <a:lnTo>
                        <a:pt x="245" y="1670"/>
                      </a:lnTo>
                      <a:lnTo>
                        <a:pt x="245" y="1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9" name="Freeform 17">
                  <a:extLst>
                    <a:ext uri="{FF2B5EF4-FFF2-40B4-BE49-F238E27FC236}">
                      <a16:creationId xmlns:a16="http://schemas.microsoft.com/office/drawing/2014/main" id="{3D6B54A4-02BD-9D40-8756-C189629C6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3213" y="441325"/>
                  <a:ext cx="3043238" cy="1289050"/>
                </a:xfrm>
                <a:custGeom>
                  <a:avLst/>
                  <a:gdLst>
                    <a:gd name="T0" fmla="*/ 1730 w 1917"/>
                    <a:gd name="T1" fmla="*/ 215 h 812"/>
                    <a:gd name="T2" fmla="*/ 1683 w 1917"/>
                    <a:gd name="T3" fmla="*/ 185 h 812"/>
                    <a:gd name="T4" fmla="*/ 1662 w 1917"/>
                    <a:gd name="T5" fmla="*/ 173 h 812"/>
                    <a:gd name="T6" fmla="*/ 1575 w 1917"/>
                    <a:gd name="T7" fmla="*/ 128 h 812"/>
                    <a:gd name="T8" fmla="*/ 1486 w 1917"/>
                    <a:gd name="T9" fmla="*/ 88 h 812"/>
                    <a:gd name="T10" fmla="*/ 1395 w 1917"/>
                    <a:gd name="T11" fmla="*/ 57 h 812"/>
                    <a:gd name="T12" fmla="*/ 1301 w 1917"/>
                    <a:gd name="T13" fmla="*/ 32 h 812"/>
                    <a:gd name="T14" fmla="*/ 1208 w 1917"/>
                    <a:gd name="T15" fmla="*/ 14 h 812"/>
                    <a:gd name="T16" fmla="*/ 1113 w 1917"/>
                    <a:gd name="T17" fmla="*/ 3 h 812"/>
                    <a:gd name="T18" fmla="*/ 1019 w 1917"/>
                    <a:gd name="T19" fmla="*/ 0 h 812"/>
                    <a:gd name="T20" fmla="*/ 924 w 1917"/>
                    <a:gd name="T21" fmla="*/ 2 h 812"/>
                    <a:gd name="T22" fmla="*/ 830 w 1917"/>
                    <a:gd name="T23" fmla="*/ 12 h 812"/>
                    <a:gd name="T24" fmla="*/ 735 w 1917"/>
                    <a:gd name="T25" fmla="*/ 29 h 812"/>
                    <a:gd name="T26" fmla="*/ 642 w 1917"/>
                    <a:gd name="T27" fmla="*/ 52 h 812"/>
                    <a:gd name="T28" fmla="*/ 551 w 1917"/>
                    <a:gd name="T29" fmla="*/ 83 h 812"/>
                    <a:gd name="T30" fmla="*/ 461 w 1917"/>
                    <a:gd name="T31" fmla="*/ 120 h 812"/>
                    <a:gd name="T32" fmla="*/ 373 w 1917"/>
                    <a:gd name="T33" fmla="*/ 164 h 812"/>
                    <a:gd name="T34" fmla="*/ 287 w 1917"/>
                    <a:gd name="T35" fmla="*/ 216 h 812"/>
                    <a:gd name="T36" fmla="*/ 204 w 1917"/>
                    <a:gd name="T37" fmla="*/ 273 h 812"/>
                    <a:gd name="T38" fmla="*/ 194 w 1917"/>
                    <a:gd name="T39" fmla="*/ 281 h 812"/>
                    <a:gd name="T40" fmla="*/ 147 w 1917"/>
                    <a:gd name="T41" fmla="*/ 319 h 812"/>
                    <a:gd name="T42" fmla="*/ 93 w 1917"/>
                    <a:gd name="T43" fmla="*/ 362 h 812"/>
                    <a:gd name="T44" fmla="*/ 22 w 1917"/>
                    <a:gd name="T45" fmla="*/ 420 h 812"/>
                    <a:gd name="T46" fmla="*/ 2 w 1917"/>
                    <a:gd name="T47" fmla="*/ 442 h 812"/>
                    <a:gd name="T48" fmla="*/ 371 w 1917"/>
                    <a:gd name="T49" fmla="*/ 809 h 812"/>
                    <a:gd name="T50" fmla="*/ 368 w 1917"/>
                    <a:gd name="T51" fmla="*/ 812 h 812"/>
                    <a:gd name="T52" fmla="*/ 387 w 1917"/>
                    <a:gd name="T53" fmla="*/ 795 h 812"/>
                    <a:gd name="T54" fmla="*/ 472 w 1917"/>
                    <a:gd name="T55" fmla="*/ 728 h 812"/>
                    <a:gd name="T56" fmla="*/ 521 w 1917"/>
                    <a:gd name="T57" fmla="*/ 687 h 812"/>
                    <a:gd name="T58" fmla="*/ 546 w 1917"/>
                    <a:gd name="T59" fmla="*/ 670 h 812"/>
                    <a:gd name="T60" fmla="*/ 596 w 1917"/>
                    <a:gd name="T61" fmla="*/ 639 h 812"/>
                    <a:gd name="T62" fmla="*/ 646 w 1917"/>
                    <a:gd name="T63" fmla="*/ 611 h 812"/>
                    <a:gd name="T64" fmla="*/ 699 w 1917"/>
                    <a:gd name="T65" fmla="*/ 586 h 812"/>
                    <a:gd name="T66" fmla="*/ 752 w 1917"/>
                    <a:gd name="T67" fmla="*/ 566 h 812"/>
                    <a:gd name="T68" fmla="*/ 806 w 1917"/>
                    <a:gd name="T69" fmla="*/ 550 h 812"/>
                    <a:gd name="T70" fmla="*/ 860 w 1917"/>
                    <a:gd name="T71" fmla="*/ 538 h 812"/>
                    <a:gd name="T72" fmla="*/ 915 w 1917"/>
                    <a:gd name="T73" fmla="*/ 529 h 812"/>
                    <a:gd name="T74" fmla="*/ 970 w 1917"/>
                    <a:gd name="T75" fmla="*/ 524 h 812"/>
                    <a:gd name="T76" fmla="*/ 1027 w 1917"/>
                    <a:gd name="T77" fmla="*/ 523 h 812"/>
                    <a:gd name="T78" fmla="*/ 1082 w 1917"/>
                    <a:gd name="T79" fmla="*/ 526 h 812"/>
                    <a:gd name="T80" fmla="*/ 1137 w 1917"/>
                    <a:gd name="T81" fmla="*/ 533 h 812"/>
                    <a:gd name="T82" fmla="*/ 1191 w 1917"/>
                    <a:gd name="T83" fmla="*/ 543 h 812"/>
                    <a:gd name="T84" fmla="*/ 1245 w 1917"/>
                    <a:gd name="T85" fmla="*/ 558 h 812"/>
                    <a:gd name="T86" fmla="*/ 1298 w 1917"/>
                    <a:gd name="T87" fmla="*/ 577 h 812"/>
                    <a:gd name="T88" fmla="*/ 1351 w 1917"/>
                    <a:gd name="T89" fmla="*/ 599 h 812"/>
                    <a:gd name="T90" fmla="*/ 1391 w 1917"/>
                    <a:gd name="T91" fmla="*/ 620 h 812"/>
                    <a:gd name="T92" fmla="*/ 1418 w 1917"/>
                    <a:gd name="T93" fmla="*/ 635 h 812"/>
                    <a:gd name="T94" fmla="*/ 1444 w 1917"/>
                    <a:gd name="T95" fmla="*/ 651 h 812"/>
                    <a:gd name="T96" fmla="*/ 1917 w 1917"/>
                    <a:gd name="T97" fmla="*/ 649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17" h="812">
                      <a:moveTo>
                        <a:pt x="1732" y="218"/>
                      </a:moveTo>
                      <a:lnTo>
                        <a:pt x="1730" y="215"/>
                      </a:lnTo>
                      <a:lnTo>
                        <a:pt x="1730" y="215"/>
                      </a:lnTo>
                      <a:lnTo>
                        <a:pt x="1683" y="185"/>
                      </a:lnTo>
                      <a:lnTo>
                        <a:pt x="1662" y="173"/>
                      </a:lnTo>
                      <a:lnTo>
                        <a:pt x="1662" y="173"/>
                      </a:lnTo>
                      <a:lnTo>
                        <a:pt x="1618" y="149"/>
                      </a:lnTo>
                      <a:lnTo>
                        <a:pt x="1575" y="128"/>
                      </a:lnTo>
                      <a:lnTo>
                        <a:pt x="1531" y="108"/>
                      </a:lnTo>
                      <a:lnTo>
                        <a:pt x="1486" y="88"/>
                      </a:lnTo>
                      <a:lnTo>
                        <a:pt x="1440" y="72"/>
                      </a:lnTo>
                      <a:lnTo>
                        <a:pt x="1395" y="57"/>
                      </a:lnTo>
                      <a:lnTo>
                        <a:pt x="1348" y="43"/>
                      </a:lnTo>
                      <a:lnTo>
                        <a:pt x="1301" y="32"/>
                      </a:lnTo>
                      <a:lnTo>
                        <a:pt x="1255" y="22"/>
                      </a:lnTo>
                      <a:lnTo>
                        <a:pt x="1208" y="14"/>
                      </a:lnTo>
                      <a:lnTo>
                        <a:pt x="1161" y="7"/>
                      </a:lnTo>
                      <a:lnTo>
                        <a:pt x="1113" y="3"/>
                      </a:lnTo>
                      <a:lnTo>
                        <a:pt x="1066" y="1"/>
                      </a:lnTo>
                      <a:lnTo>
                        <a:pt x="1019" y="0"/>
                      </a:lnTo>
                      <a:lnTo>
                        <a:pt x="971" y="0"/>
                      </a:lnTo>
                      <a:lnTo>
                        <a:pt x="924" y="2"/>
                      </a:lnTo>
                      <a:lnTo>
                        <a:pt x="877" y="6"/>
                      </a:lnTo>
                      <a:lnTo>
                        <a:pt x="830" y="12"/>
                      </a:lnTo>
                      <a:lnTo>
                        <a:pt x="782" y="20"/>
                      </a:lnTo>
                      <a:lnTo>
                        <a:pt x="735" y="29"/>
                      </a:lnTo>
                      <a:lnTo>
                        <a:pt x="689" y="40"/>
                      </a:lnTo>
                      <a:lnTo>
                        <a:pt x="642" y="52"/>
                      </a:lnTo>
                      <a:lnTo>
                        <a:pt x="597" y="67"/>
                      </a:lnTo>
                      <a:lnTo>
                        <a:pt x="551" y="83"/>
                      </a:lnTo>
                      <a:lnTo>
                        <a:pt x="506" y="101"/>
                      </a:lnTo>
                      <a:lnTo>
                        <a:pt x="461" y="120"/>
                      </a:lnTo>
                      <a:lnTo>
                        <a:pt x="417" y="141"/>
                      </a:lnTo>
                      <a:lnTo>
                        <a:pt x="373" y="164"/>
                      </a:lnTo>
                      <a:lnTo>
                        <a:pt x="329" y="189"/>
                      </a:lnTo>
                      <a:lnTo>
                        <a:pt x="287" y="216"/>
                      </a:lnTo>
                      <a:lnTo>
                        <a:pt x="246" y="243"/>
                      </a:lnTo>
                      <a:lnTo>
                        <a:pt x="204" y="273"/>
                      </a:lnTo>
                      <a:lnTo>
                        <a:pt x="198" y="276"/>
                      </a:lnTo>
                      <a:lnTo>
                        <a:pt x="194" y="281"/>
                      </a:lnTo>
                      <a:lnTo>
                        <a:pt x="194" y="281"/>
                      </a:lnTo>
                      <a:lnTo>
                        <a:pt x="147" y="319"/>
                      </a:lnTo>
                      <a:lnTo>
                        <a:pt x="147" y="319"/>
                      </a:lnTo>
                      <a:lnTo>
                        <a:pt x="93" y="362"/>
                      </a:lnTo>
                      <a:lnTo>
                        <a:pt x="51" y="396"/>
                      </a:lnTo>
                      <a:lnTo>
                        <a:pt x="22" y="420"/>
                      </a:lnTo>
                      <a:lnTo>
                        <a:pt x="0" y="441"/>
                      </a:lnTo>
                      <a:lnTo>
                        <a:pt x="2" y="442"/>
                      </a:lnTo>
                      <a:lnTo>
                        <a:pt x="461" y="345"/>
                      </a:lnTo>
                      <a:lnTo>
                        <a:pt x="371" y="809"/>
                      </a:lnTo>
                      <a:lnTo>
                        <a:pt x="371" y="809"/>
                      </a:lnTo>
                      <a:lnTo>
                        <a:pt x="368" y="812"/>
                      </a:lnTo>
                      <a:lnTo>
                        <a:pt x="368" y="812"/>
                      </a:lnTo>
                      <a:lnTo>
                        <a:pt x="387" y="795"/>
                      </a:lnTo>
                      <a:lnTo>
                        <a:pt x="416" y="773"/>
                      </a:lnTo>
                      <a:lnTo>
                        <a:pt x="472" y="728"/>
                      </a:lnTo>
                      <a:lnTo>
                        <a:pt x="472" y="728"/>
                      </a:lnTo>
                      <a:lnTo>
                        <a:pt x="521" y="687"/>
                      </a:lnTo>
                      <a:lnTo>
                        <a:pt x="521" y="687"/>
                      </a:lnTo>
                      <a:lnTo>
                        <a:pt x="546" y="670"/>
                      </a:lnTo>
                      <a:lnTo>
                        <a:pt x="571" y="653"/>
                      </a:lnTo>
                      <a:lnTo>
                        <a:pt x="596" y="639"/>
                      </a:lnTo>
                      <a:lnTo>
                        <a:pt x="620" y="624"/>
                      </a:lnTo>
                      <a:lnTo>
                        <a:pt x="646" y="611"/>
                      </a:lnTo>
                      <a:lnTo>
                        <a:pt x="672" y="598"/>
                      </a:lnTo>
                      <a:lnTo>
                        <a:pt x="699" y="586"/>
                      </a:lnTo>
                      <a:lnTo>
                        <a:pt x="725" y="576"/>
                      </a:lnTo>
                      <a:lnTo>
                        <a:pt x="752" y="566"/>
                      </a:lnTo>
                      <a:lnTo>
                        <a:pt x="779" y="558"/>
                      </a:lnTo>
                      <a:lnTo>
                        <a:pt x="806" y="550"/>
                      </a:lnTo>
                      <a:lnTo>
                        <a:pt x="833" y="543"/>
                      </a:lnTo>
                      <a:lnTo>
                        <a:pt x="860" y="538"/>
                      </a:lnTo>
                      <a:lnTo>
                        <a:pt x="888" y="532"/>
                      </a:lnTo>
                      <a:lnTo>
                        <a:pt x="915" y="529"/>
                      </a:lnTo>
                      <a:lnTo>
                        <a:pt x="943" y="525"/>
                      </a:lnTo>
                      <a:lnTo>
                        <a:pt x="970" y="524"/>
                      </a:lnTo>
                      <a:lnTo>
                        <a:pt x="998" y="523"/>
                      </a:lnTo>
                      <a:lnTo>
                        <a:pt x="1027" y="523"/>
                      </a:lnTo>
                      <a:lnTo>
                        <a:pt x="1054" y="524"/>
                      </a:lnTo>
                      <a:lnTo>
                        <a:pt x="1082" y="526"/>
                      </a:lnTo>
                      <a:lnTo>
                        <a:pt x="1109" y="529"/>
                      </a:lnTo>
                      <a:lnTo>
                        <a:pt x="1137" y="533"/>
                      </a:lnTo>
                      <a:lnTo>
                        <a:pt x="1164" y="538"/>
                      </a:lnTo>
                      <a:lnTo>
                        <a:pt x="1191" y="543"/>
                      </a:lnTo>
                      <a:lnTo>
                        <a:pt x="1218" y="550"/>
                      </a:lnTo>
                      <a:lnTo>
                        <a:pt x="1245" y="558"/>
                      </a:lnTo>
                      <a:lnTo>
                        <a:pt x="1272" y="567"/>
                      </a:lnTo>
                      <a:lnTo>
                        <a:pt x="1298" y="577"/>
                      </a:lnTo>
                      <a:lnTo>
                        <a:pt x="1325" y="587"/>
                      </a:lnTo>
                      <a:lnTo>
                        <a:pt x="1351" y="599"/>
                      </a:lnTo>
                      <a:lnTo>
                        <a:pt x="1375" y="612"/>
                      </a:lnTo>
                      <a:lnTo>
                        <a:pt x="1391" y="620"/>
                      </a:lnTo>
                      <a:lnTo>
                        <a:pt x="1391" y="620"/>
                      </a:lnTo>
                      <a:lnTo>
                        <a:pt x="1418" y="635"/>
                      </a:lnTo>
                      <a:lnTo>
                        <a:pt x="1444" y="651"/>
                      </a:lnTo>
                      <a:lnTo>
                        <a:pt x="1444" y="651"/>
                      </a:lnTo>
                      <a:lnTo>
                        <a:pt x="1445" y="652"/>
                      </a:lnTo>
                      <a:lnTo>
                        <a:pt x="1917" y="649"/>
                      </a:lnTo>
                      <a:lnTo>
                        <a:pt x="1732" y="218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30" name="Freeform 18">
                  <a:extLst>
                    <a:ext uri="{FF2B5EF4-FFF2-40B4-BE49-F238E27FC236}">
                      <a16:creationId xmlns:a16="http://schemas.microsoft.com/office/drawing/2014/main" id="{E6359AAF-7AB4-A049-B612-397F4C12FB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413" y="404813"/>
                  <a:ext cx="3149600" cy="1350962"/>
                </a:xfrm>
                <a:custGeom>
                  <a:avLst/>
                  <a:gdLst>
                    <a:gd name="T0" fmla="*/ 463 w 1984"/>
                    <a:gd name="T1" fmla="*/ 397 h 851"/>
                    <a:gd name="T2" fmla="*/ 17 w 1984"/>
                    <a:gd name="T3" fmla="*/ 448 h 851"/>
                    <a:gd name="T4" fmla="*/ 165 w 1984"/>
                    <a:gd name="T5" fmla="*/ 324 h 851"/>
                    <a:gd name="T6" fmla="*/ 217 w 1984"/>
                    <a:gd name="T7" fmla="*/ 281 h 851"/>
                    <a:gd name="T8" fmla="*/ 315 w 1984"/>
                    <a:gd name="T9" fmla="*/ 214 h 851"/>
                    <a:gd name="T10" fmla="*/ 511 w 1984"/>
                    <a:gd name="T11" fmla="*/ 110 h 851"/>
                    <a:gd name="T12" fmla="*/ 718 w 1984"/>
                    <a:gd name="T13" fmla="*/ 39 h 851"/>
                    <a:gd name="T14" fmla="*/ 934 w 1984"/>
                    <a:gd name="T15" fmla="*/ 5 h 851"/>
                    <a:gd name="T16" fmla="*/ 1087 w 1984"/>
                    <a:gd name="T17" fmla="*/ 0 h 851"/>
                    <a:gd name="T18" fmla="*/ 1258 w 1984"/>
                    <a:gd name="T19" fmla="*/ 18 h 851"/>
                    <a:gd name="T20" fmla="*/ 1427 w 1984"/>
                    <a:gd name="T21" fmla="*/ 56 h 851"/>
                    <a:gd name="T22" fmla="*/ 1589 w 1984"/>
                    <a:gd name="T23" fmla="*/ 117 h 851"/>
                    <a:gd name="T24" fmla="*/ 1726 w 1984"/>
                    <a:gd name="T25" fmla="*/ 189 h 851"/>
                    <a:gd name="T26" fmla="*/ 1984 w 1984"/>
                    <a:gd name="T27" fmla="*/ 695 h 851"/>
                    <a:gd name="T28" fmla="*/ 1438 w 1984"/>
                    <a:gd name="T29" fmla="*/ 678 h 851"/>
                    <a:gd name="T30" fmla="*/ 1377 w 1984"/>
                    <a:gd name="T31" fmla="*/ 645 h 851"/>
                    <a:gd name="T32" fmla="*/ 1292 w 1984"/>
                    <a:gd name="T33" fmla="*/ 610 h 851"/>
                    <a:gd name="T34" fmla="*/ 1203 w 1984"/>
                    <a:gd name="T35" fmla="*/ 585 h 851"/>
                    <a:gd name="T36" fmla="*/ 1113 w 1984"/>
                    <a:gd name="T37" fmla="*/ 572 h 851"/>
                    <a:gd name="T38" fmla="*/ 1044 w 1984"/>
                    <a:gd name="T39" fmla="*/ 568 h 851"/>
                    <a:gd name="T40" fmla="*/ 918 w 1984"/>
                    <a:gd name="T41" fmla="*/ 579 h 851"/>
                    <a:gd name="T42" fmla="*/ 795 w 1984"/>
                    <a:gd name="T43" fmla="*/ 609 h 851"/>
                    <a:gd name="T44" fmla="*/ 678 w 1984"/>
                    <a:gd name="T45" fmla="*/ 658 h 851"/>
                    <a:gd name="T46" fmla="*/ 568 w 1984"/>
                    <a:gd name="T47" fmla="*/ 728 h 851"/>
                    <a:gd name="T48" fmla="*/ 517 w 1984"/>
                    <a:gd name="T49" fmla="*/ 769 h 851"/>
                    <a:gd name="T50" fmla="*/ 415 w 1984"/>
                    <a:gd name="T51" fmla="*/ 851 h 851"/>
                    <a:gd name="T52" fmla="*/ 489 w 1984"/>
                    <a:gd name="T53" fmla="*/ 733 h 851"/>
                    <a:gd name="T54" fmla="*/ 541 w 1984"/>
                    <a:gd name="T55" fmla="*/ 692 h 851"/>
                    <a:gd name="T56" fmla="*/ 627 w 1984"/>
                    <a:gd name="T57" fmla="*/ 636 h 851"/>
                    <a:gd name="T58" fmla="*/ 749 w 1984"/>
                    <a:gd name="T59" fmla="*/ 577 h 851"/>
                    <a:gd name="T60" fmla="*/ 877 w 1984"/>
                    <a:gd name="T61" fmla="*/ 540 h 851"/>
                    <a:gd name="T62" fmla="*/ 1010 w 1984"/>
                    <a:gd name="T63" fmla="*/ 523 h 851"/>
                    <a:gd name="T64" fmla="*/ 1092 w 1984"/>
                    <a:gd name="T65" fmla="*/ 525 h 851"/>
                    <a:gd name="T66" fmla="*/ 1189 w 1984"/>
                    <a:gd name="T67" fmla="*/ 537 h 851"/>
                    <a:gd name="T68" fmla="*/ 1284 w 1984"/>
                    <a:gd name="T69" fmla="*/ 559 h 851"/>
                    <a:gd name="T70" fmla="*/ 1375 w 1984"/>
                    <a:gd name="T71" fmla="*/ 594 h 851"/>
                    <a:gd name="T72" fmla="*/ 1433 w 1984"/>
                    <a:gd name="T73" fmla="*/ 624 h 851"/>
                    <a:gd name="T74" fmla="*/ 1744 w 1984"/>
                    <a:gd name="T75" fmla="*/ 253 h 851"/>
                    <a:gd name="T76" fmla="*/ 1683 w 1984"/>
                    <a:gd name="T77" fmla="*/ 216 h 851"/>
                    <a:gd name="T78" fmla="*/ 1531 w 1984"/>
                    <a:gd name="T79" fmla="*/ 142 h 851"/>
                    <a:gd name="T80" fmla="*/ 1374 w 1984"/>
                    <a:gd name="T81" fmla="*/ 89 h 851"/>
                    <a:gd name="T82" fmla="*/ 1209 w 1984"/>
                    <a:gd name="T83" fmla="*/ 56 h 851"/>
                    <a:gd name="T84" fmla="*/ 1043 w 1984"/>
                    <a:gd name="T85" fmla="*/ 45 h 851"/>
                    <a:gd name="T86" fmla="*/ 884 w 1984"/>
                    <a:gd name="T87" fmla="*/ 54 h 851"/>
                    <a:gd name="T88" fmla="*/ 678 w 1984"/>
                    <a:gd name="T89" fmla="*/ 98 h 851"/>
                    <a:gd name="T90" fmla="*/ 480 w 1984"/>
                    <a:gd name="T91" fmla="*/ 173 h 851"/>
                    <a:gd name="T92" fmla="*/ 293 w 1984"/>
                    <a:gd name="T93" fmla="*/ 281 h 851"/>
                    <a:gd name="T94" fmla="*/ 239 w 1984"/>
                    <a:gd name="T95" fmla="*/ 322 h 851"/>
                    <a:gd name="T96" fmla="*/ 110 w 1984"/>
                    <a:gd name="T97" fmla="*/ 427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84" h="851">
                      <a:moveTo>
                        <a:pt x="415" y="851"/>
                      </a:moveTo>
                      <a:lnTo>
                        <a:pt x="395" y="830"/>
                      </a:lnTo>
                      <a:lnTo>
                        <a:pt x="381" y="827"/>
                      </a:lnTo>
                      <a:lnTo>
                        <a:pt x="463" y="397"/>
                      </a:lnTo>
                      <a:lnTo>
                        <a:pt x="26" y="490"/>
                      </a:lnTo>
                      <a:lnTo>
                        <a:pt x="0" y="464"/>
                      </a:lnTo>
                      <a:lnTo>
                        <a:pt x="17" y="448"/>
                      </a:lnTo>
                      <a:lnTo>
                        <a:pt x="17" y="448"/>
                      </a:lnTo>
                      <a:lnTo>
                        <a:pt x="38" y="428"/>
                      </a:lnTo>
                      <a:lnTo>
                        <a:pt x="68" y="402"/>
                      </a:lnTo>
                      <a:lnTo>
                        <a:pt x="110" y="368"/>
                      </a:lnTo>
                      <a:lnTo>
                        <a:pt x="165" y="324"/>
                      </a:lnTo>
                      <a:lnTo>
                        <a:pt x="166" y="323"/>
                      </a:lnTo>
                      <a:lnTo>
                        <a:pt x="166" y="323"/>
                      </a:lnTo>
                      <a:lnTo>
                        <a:pt x="211" y="287"/>
                      </a:lnTo>
                      <a:lnTo>
                        <a:pt x="217" y="281"/>
                      </a:lnTo>
                      <a:lnTo>
                        <a:pt x="223" y="278"/>
                      </a:lnTo>
                      <a:lnTo>
                        <a:pt x="223" y="278"/>
                      </a:lnTo>
                      <a:lnTo>
                        <a:pt x="269" y="244"/>
                      </a:lnTo>
                      <a:lnTo>
                        <a:pt x="315" y="214"/>
                      </a:lnTo>
                      <a:lnTo>
                        <a:pt x="363" y="185"/>
                      </a:lnTo>
                      <a:lnTo>
                        <a:pt x="412" y="158"/>
                      </a:lnTo>
                      <a:lnTo>
                        <a:pt x="461" y="133"/>
                      </a:lnTo>
                      <a:lnTo>
                        <a:pt x="511" y="110"/>
                      </a:lnTo>
                      <a:lnTo>
                        <a:pt x="562" y="89"/>
                      </a:lnTo>
                      <a:lnTo>
                        <a:pt x="613" y="71"/>
                      </a:lnTo>
                      <a:lnTo>
                        <a:pt x="666" y="54"/>
                      </a:lnTo>
                      <a:lnTo>
                        <a:pt x="718" y="39"/>
                      </a:lnTo>
                      <a:lnTo>
                        <a:pt x="772" y="28"/>
                      </a:lnTo>
                      <a:lnTo>
                        <a:pt x="825" y="18"/>
                      </a:lnTo>
                      <a:lnTo>
                        <a:pt x="879" y="10"/>
                      </a:lnTo>
                      <a:lnTo>
                        <a:pt x="934" y="5"/>
                      </a:lnTo>
                      <a:lnTo>
                        <a:pt x="988" y="1"/>
                      </a:lnTo>
                      <a:lnTo>
                        <a:pt x="1043" y="0"/>
                      </a:lnTo>
                      <a:lnTo>
                        <a:pt x="1043" y="0"/>
                      </a:lnTo>
                      <a:lnTo>
                        <a:pt x="1087" y="0"/>
                      </a:lnTo>
                      <a:lnTo>
                        <a:pt x="1130" y="2"/>
                      </a:lnTo>
                      <a:lnTo>
                        <a:pt x="1172" y="7"/>
                      </a:lnTo>
                      <a:lnTo>
                        <a:pt x="1215" y="11"/>
                      </a:lnTo>
                      <a:lnTo>
                        <a:pt x="1258" y="18"/>
                      </a:lnTo>
                      <a:lnTo>
                        <a:pt x="1301" y="25"/>
                      </a:lnTo>
                      <a:lnTo>
                        <a:pt x="1343" y="35"/>
                      </a:lnTo>
                      <a:lnTo>
                        <a:pt x="1385" y="45"/>
                      </a:lnTo>
                      <a:lnTo>
                        <a:pt x="1427" y="56"/>
                      </a:lnTo>
                      <a:lnTo>
                        <a:pt x="1468" y="70"/>
                      </a:lnTo>
                      <a:lnTo>
                        <a:pt x="1509" y="84"/>
                      </a:lnTo>
                      <a:lnTo>
                        <a:pt x="1549" y="100"/>
                      </a:lnTo>
                      <a:lnTo>
                        <a:pt x="1589" y="117"/>
                      </a:lnTo>
                      <a:lnTo>
                        <a:pt x="1628" y="136"/>
                      </a:lnTo>
                      <a:lnTo>
                        <a:pt x="1667" y="155"/>
                      </a:lnTo>
                      <a:lnTo>
                        <a:pt x="1706" y="177"/>
                      </a:lnTo>
                      <a:lnTo>
                        <a:pt x="1726" y="189"/>
                      </a:lnTo>
                      <a:lnTo>
                        <a:pt x="1726" y="189"/>
                      </a:lnTo>
                      <a:lnTo>
                        <a:pt x="1774" y="219"/>
                      </a:lnTo>
                      <a:lnTo>
                        <a:pt x="1780" y="223"/>
                      </a:lnTo>
                      <a:lnTo>
                        <a:pt x="1984" y="695"/>
                      </a:lnTo>
                      <a:lnTo>
                        <a:pt x="1470" y="698"/>
                      </a:lnTo>
                      <a:lnTo>
                        <a:pt x="1464" y="693"/>
                      </a:lnTo>
                      <a:lnTo>
                        <a:pt x="1464" y="693"/>
                      </a:lnTo>
                      <a:lnTo>
                        <a:pt x="1438" y="678"/>
                      </a:lnTo>
                      <a:lnTo>
                        <a:pt x="1412" y="663"/>
                      </a:lnTo>
                      <a:lnTo>
                        <a:pt x="1397" y="655"/>
                      </a:lnTo>
                      <a:lnTo>
                        <a:pt x="1397" y="655"/>
                      </a:lnTo>
                      <a:lnTo>
                        <a:pt x="1377" y="645"/>
                      </a:lnTo>
                      <a:lnTo>
                        <a:pt x="1356" y="635"/>
                      </a:lnTo>
                      <a:lnTo>
                        <a:pt x="1334" y="626"/>
                      </a:lnTo>
                      <a:lnTo>
                        <a:pt x="1313" y="618"/>
                      </a:lnTo>
                      <a:lnTo>
                        <a:pt x="1292" y="610"/>
                      </a:lnTo>
                      <a:lnTo>
                        <a:pt x="1270" y="602"/>
                      </a:lnTo>
                      <a:lnTo>
                        <a:pt x="1248" y="597"/>
                      </a:lnTo>
                      <a:lnTo>
                        <a:pt x="1225" y="590"/>
                      </a:lnTo>
                      <a:lnTo>
                        <a:pt x="1203" y="585"/>
                      </a:lnTo>
                      <a:lnTo>
                        <a:pt x="1180" y="581"/>
                      </a:lnTo>
                      <a:lnTo>
                        <a:pt x="1158" y="577"/>
                      </a:lnTo>
                      <a:lnTo>
                        <a:pt x="1135" y="574"/>
                      </a:lnTo>
                      <a:lnTo>
                        <a:pt x="1113" y="572"/>
                      </a:lnTo>
                      <a:lnTo>
                        <a:pt x="1089" y="570"/>
                      </a:lnTo>
                      <a:lnTo>
                        <a:pt x="1066" y="568"/>
                      </a:lnTo>
                      <a:lnTo>
                        <a:pt x="1044" y="568"/>
                      </a:lnTo>
                      <a:lnTo>
                        <a:pt x="1044" y="568"/>
                      </a:lnTo>
                      <a:lnTo>
                        <a:pt x="1011" y="568"/>
                      </a:lnTo>
                      <a:lnTo>
                        <a:pt x="980" y="571"/>
                      </a:lnTo>
                      <a:lnTo>
                        <a:pt x="948" y="574"/>
                      </a:lnTo>
                      <a:lnTo>
                        <a:pt x="918" y="579"/>
                      </a:lnTo>
                      <a:lnTo>
                        <a:pt x="886" y="584"/>
                      </a:lnTo>
                      <a:lnTo>
                        <a:pt x="856" y="591"/>
                      </a:lnTo>
                      <a:lnTo>
                        <a:pt x="826" y="600"/>
                      </a:lnTo>
                      <a:lnTo>
                        <a:pt x="795" y="609"/>
                      </a:lnTo>
                      <a:lnTo>
                        <a:pt x="765" y="620"/>
                      </a:lnTo>
                      <a:lnTo>
                        <a:pt x="736" y="631"/>
                      </a:lnTo>
                      <a:lnTo>
                        <a:pt x="706" y="645"/>
                      </a:lnTo>
                      <a:lnTo>
                        <a:pt x="678" y="658"/>
                      </a:lnTo>
                      <a:lnTo>
                        <a:pt x="649" y="674"/>
                      </a:lnTo>
                      <a:lnTo>
                        <a:pt x="622" y="691"/>
                      </a:lnTo>
                      <a:lnTo>
                        <a:pt x="595" y="709"/>
                      </a:lnTo>
                      <a:lnTo>
                        <a:pt x="568" y="728"/>
                      </a:lnTo>
                      <a:lnTo>
                        <a:pt x="568" y="728"/>
                      </a:lnTo>
                      <a:lnTo>
                        <a:pt x="517" y="768"/>
                      </a:lnTo>
                      <a:lnTo>
                        <a:pt x="517" y="769"/>
                      </a:lnTo>
                      <a:lnTo>
                        <a:pt x="517" y="769"/>
                      </a:lnTo>
                      <a:lnTo>
                        <a:pt x="462" y="813"/>
                      </a:lnTo>
                      <a:lnTo>
                        <a:pt x="434" y="835"/>
                      </a:lnTo>
                      <a:lnTo>
                        <a:pt x="415" y="851"/>
                      </a:lnTo>
                      <a:lnTo>
                        <a:pt x="415" y="851"/>
                      </a:lnTo>
                      <a:close/>
                      <a:moveTo>
                        <a:pt x="521" y="339"/>
                      </a:moveTo>
                      <a:lnTo>
                        <a:pt x="436" y="776"/>
                      </a:lnTo>
                      <a:lnTo>
                        <a:pt x="436" y="776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540" y="693"/>
                      </a:lnTo>
                      <a:lnTo>
                        <a:pt x="541" y="692"/>
                      </a:lnTo>
                      <a:lnTo>
                        <a:pt x="541" y="692"/>
                      </a:lnTo>
                      <a:lnTo>
                        <a:pt x="569" y="672"/>
                      </a:lnTo>
                      <a:lnTo>
                        <a:pt x="597" y="653"/>
                      </a:lnTo>
                      <a:lnTo>
                        <a:pt x="627" y="636"/>
                      </a:lnTo>
                      <a:lnTo>
                        <a:pt x="657" y="619"/>
                      </a:lnTo>
                      <a:lnTo>
                        <a:pt x="687" y="604"/>
                      </a:lnTo>
                      <a:lnTo>
                        <a:pt x="718" y="590"/>
                      </a:lnTo>
                      <a:lnTo>
                        <a:pt x="749" y="577"/>
                      </a:lnTo>
                      <a:lnTo>
                        <a:pt x="781" y="566"/>
                      </a:lnTo>
                      <a:lnTo>
                        <a:pt x="812" y="556"/>
                      </a:lnTo>
                      <a:lnTo>
                        <a:pt x="845" y="547"/>
                      </a:lnTo>
                      <a:lnTo>
                        <a:pt x="877" y="540"/>
                      </a:lnTo>
                      <a:lnTo>
                        <a:pt x="910" y="534"/>
                      </a:lnTo>
                      <a:lnTo>
                        <a:pt x="943" y="529"/>
                      </a:lnTo>
                      <a:lnTo>
                        <a:pt x="976" y="526"/>
                      </a:lnTo>
                      <a:lnTo>
                        <a:pt x="1010" y="523"/>
                      </a:lnTo>
                      <a:lnTo>
                        <a:pt x="1044" y="523"/>
                      </a:lnTo>
                      <a:lnTo>
                        <a:pt x="1044" y="523"/>
                      </a:lnTo>
                      <a:lnTo>
                        <a:pt x="1068" y="523"/>
                      </a:lnTo>
                      <a:lnTo>
                        <a:pt x="1092" y="525"/>
                      </a:lnTo>
                      <a:lnTo>
                        <a:pt x="1116" y="527"/>
                      </a:lnTo>
                      <a:lnTo>
                        <a:pt x="1141" y="529"/>
                      </a:lnTo>
                      <a:lnTo>
                        <a:pt x="1164" y="532"/>
                      </a:lnTo>
                      <a:lnTo>
                        <a:pt x="1189" y="537"/>
                      </a:lnTo>
                      <a:lnTo>
                        <a:pt x="1213" y="541"/>
                      </a:lnTo>
                      <a:lnTo>
                        <a:pt x="1236" y="547"/>
                      </a:lnTo>
                      <a:lnTo>
                        <a:pt x="1260" y="553"/>
                      </a:lnTo>
                      <a:lnTo>
                        <a:pt x="1284" y="559"/>
                      </a:lnTo>
                      <a:lnTo>
                        <a:pt x="1306" y="567"/>
                      </a:lnTo>
                      <a:lnTo>
                        <a:pt x="1329" y="575"/>
                      </a:lnTo>
                      <a:lnTo>
                        <a:pt x="1352" y="584"/>
                      </a:lnTo>
                      <a:lnTo>
                        <a:pt x="1375" y="594"/>
                      </a:lnTo>
                      <a:lnTo>
                        <a:pt x="1396" y="604"/>
                      </a:lnTo>
                      <a:lnTo>
                        <a:pt x="1419" y="615"/>
                      </a:lnTo>
                      <a:lnTo>
                        <a:pt x="1433" y="624"/>
                      </a:lnTo>
                      <a:lnTo>
                        <a:pt x="1433" y="624"/>
                      </a:lnTo>
                      <a:lnTo>
                        <a:pt x="1459" y="637"/>
                      </a:lnTo>
                      <a:lnTo>
                        <a:pt x="1484" y="653"/>
                      </a:lnTo>
                      <a:lnTo>
                        <a:pt x="1915" y="649"/>
                      </a:lnTo>
                      <a:lnTo>
                        <a:pt x="1744" y="253"/>
                      </a:lnTo>
                      <a:lnTo>
                        <a:pt x="1744" y="253"/>
                      </a:lnTo>
                      <a:lnTo>
                        <a:pt x="1703" y="227"/>
                      </a:lnTo>
                      <a:lnTo>
                        <a:pt x="1683" y="216"/>
                      </a:lnTo>
                      <a:lnTo>
                        <a:pt x="1683" y="216"/>
                      </a:lnTo>
                      <a:lnTo>
                        <a:pt x="1646" y="196"/>
                      </a:lnTo>
                      <a:lnTo>
                        <a:pt x="1609" y="177"/>
                      </a:lnTo>
                      <a:lnTo>
                        <a:pt x="1571" y="159"/>
                      </a:lnTo>
                      <a:lnTo>
                        <a:pt x="1531" y="142"/>
                      </a:lnTo>
                      <a:lnTo>
                        <a:pt x="1493" y="126"/>
                      </a:lnTo>
                      <a:lnTo>
                        <a:pt x="1454" y="113"/>
                      </a:lnTo>
                      <a:lnTo>
                        <a:pt x="1413" y="100"/>
                      </a:lnTo>
                      <a:lnTo>
                        <a:pt x="1374" y="89"/>
                      </a:lnTo>
                      <a:lnTo>
                        <a:pt x="1333" y="79"/>
                      </a:lnTo>
                      <a:lnTo>
                        <a:pt x="1292" y="70"/>
                      </a:lnTo>
                      <a:lnTo>
                        <a:pt x="1251" y="62"/>
                      </a:lnTo>
                      <a:lnTo>
                        <a:pt x="1209" y="56"/>
                      </a:lnTo>
                      <a:lnTo>
                        <a:pt x="1168" y="51"/>
                      </a:lnTo>
                      <a:lnTo>
                        <a:pt x="1126" y="47"/>
                      </a:lnTo>
                      <a:lnTo>
                        <a:pt x="1084" y="45"/>
                      </a:lnTo>
                      <a:lnTo>
                        <a:pt x="1043" y="45"/>
                      </a:lnTo>
                      <a:lnTo>
                        <a:pt x="1043" y="45"/>
                      </a:lnTo>
                      <a:lnTo>
                        <a:pt x="990" y="46"/>
                      </a:lnTo>
                      <a:lnTo>
                        <a:pt x="937" y="50"/>
                      </a:lnTo>
                      <a:lnTo>
                        <a:pt x="884" y="54"/>
                      </a:lnTo>
                      <a:lnTo>
                        <a:pt x="832" y="62"/>
                      </a:lnTo>
                      <a:lnTo>
                        <a:pt x="781" y="72"/>
                      </a:lnTo>
                      <a:lnTo>
                        <a:pt x="729" y="83"/>
                      </a:lnTo>
                      <a:lnTo>
                        <a:pt x="678" y="98"/>
                      </a:lnTo>
                      <a:lnTo>
                        <a:pt x="628" y="114"/>
                      </a:lnTo>
                      <a:lnTo>
                        <a:pt x="578" y="132"/>
                      </a:lnTo>
                      <a:lnTo>
                        <a:pt x="529" y="152"/>
                      </a:lnTo>
                      <a:lnTo>
                        <a:pt x="480" y="173"/>
                      </a:lnTo>
                      <a:lnTo>
                        <a:pt x="433" y="198"/>
                      </a:lnTo>
                      <a:lnTo>
                        <a:pt x="386" y="224"/>
                      </a:lnTo>
                      <a:lnTo>
                        <a:pt x="340" y="252"/>
                      </a:lnTo>
                      <a:lnTo>
                        <a:pt x="293" y="281"/>
                      </a:lnTo>
                      <a:lnTo>
                        <a:pt x="250" y="314"/>
                      </a:lnTo>
                      <a:lnTo>
                        <a:pt x="245" y="317"/>
                      </a:lnTo>
                      <a:lnTo>
                        <a:pt x="239" y="322"/>
                      </a:lnTo>
                      <a:lnTo>
                        <a:pt x="239" y="322"/>
                      </a:lnTo>
                      <a:lnTo>
                        <a:pt x="193" y="358"/>
                      </a:lnTo>
                      <a:lnTo>
                        <a:pt x="193" y="359"/>
                      </a:lnTo>
                      <a:lnTo>
                        <a:pt x="193" y="359"/>
                      </a:lnTo>
                      <a:lnTo>
                        <a:pt x="110" y="427"/>
                      </a:lnTo>
                      <a:lnTo>
                        <a:pt x="521" y="3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31" name="Freeform 19">
                  <a:extLst>
                    <a:ext uri="{FF2B5EF4-FFF2-40B4-BE49-F238E27FC236}">
                      <a16:creationId xmlns:a16="http://schemas.microsoft.com/office/drawing/2014/main" id="{3B48CB20-7F58-4C49-ADF1-5885941C3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989013"/>
                  <a:ext cx="3138488" cy="3233737"/>
                </a:xfrm>
                <a:custGeom>
                  <a:avLst/>
                  <a:gdLst>
                    <a:gd name="T0" fmla="*/ 1518 w 1977"/>
                    <a:gd name="T1" fmla="*/ 97 h 2037"/>
                    <a:gd name="T2" fmla="*/ 1514 w 1977"/>
                    <a:gd name="T3" fmla="*/ 98 h 2037"/>
                    <a:gd name="T4" fmla="*/ 1514 w 1977"/>
                    <a:gd name="T5" fmla="*/ 98 h 2037"/>
                    <a:gd name="T6" fmla="*/ 1474 w 1977"/>
                    <a:gd name="T7" fmla="*/ 140 h 2037"/>
                    <a:gd name="T8" fmla="*/ 1458 w 1977"/>
                    <a:gd name="T9" fmla="*/ 155 h 2037"/>
                    <a:gd name="T10" fmla="*/ 1458 w 1977"/>
                    <a:gd name="T11" fmla="*/ 155 h 2037"/>
                    <a:gd name="T12" fmla="*/ 1272 w 1977"/>
                    <a:gd name="T13" fmla="*/ 347 h 2037"/>
                    <a:gd name="T14" fmla="*/ 1100 w 1977"/>
                    <a:gd name="T15" fmla="*/ 526 h 2037"/>
                    <a:gd name="T16" fmla="*/ 1100 w 1977"/>
                    <a:gd name="T17" fmla="*/ 526 h 2037"/>
                    <a:gd name="T18" fmla="*/ 965 w 1977"/>
                    <a:gd name="T19" fmla="*/ 666 h 2037"/>
                    <a:gd name="T20" fmla="*/ 818 w 1977"/>
                    <a:gd name="T21" fmla="*/ 818 h 2037"/>
                    <a:gd name="T22" fmla="*/ 813 w 1977"/>
                    <a:gd name="T23" fmla="*/ 824 h 2037"/>
                    <a:gd name="T24" fmla="*/ 813 w 1977"/>
                    <a:gd name="T25" fmla="*/ 824 h 2037"/>
                    <a:gd name="T26" fmla="*/ 725 w 1977"/>
                    <a:gd name="T27" fmla="*/ 910 h 2037"/>
                    <a:gd name="T28" fmla="*/ 641 w 1977"/>
                    <a:gd name="T29" fmla="*/ 996 h 2037"/>
                    <a:gd name="T30" fmla="*/ 478 w 1977"/>
                    <a:gd name="T31" fmla="*/ 1166 h 2037"/>
                    <a:gd name="T32" fmla="*/ 478 w 1977"/>
                    <a:gd name="T33" fmla="*/ 1166 h 2037"/>
                    <a:gd name="T34" fmla="*/ 361 w 1977"/>
                    <a:gd name="T35" fmla="*/ 1287 h 2037"/>
                    <a:gd name="T36" fmla="*/ 244 w 1977"/>
                    <a:gd name="T37" fmla="*/ 1406 h 2037"/>
                    <a:gd name="T38" fmla="*/ 185 w 1977"/>
                    <a:gd name="T39" fmla="*/ 1466 h 2037"/>
                    <a:gd name="T40" fmla="*/ 125 w 1977"/>
                    <a:gd name="T41" fmla="*/ 1524 h 2037"/>
                    <a:gd name="T42" fmla="*/ 63 w 1977"/>
                    <a:gd name="T43" fmla="*/ 1584 h 2037"/>
                    <a:gd name="T44" fmla="*/ 0 w 1977"/>
                    <a:gd name="T45" fmla="*/ 1642 h 2037"/>
                    <a:gd name="T46" fmla="*/ 0 w 1977"/>
                    <a:gd name="T47" fmla="*/ 1642 h 2037"/>
                    <a:gd name="T48" fmla="*/ 9 w 1977"/>
                    <a:gd name="T49" fmla="*/ 1636 h 2037"/>
                    <a:gd name="T50" fmla="*/ 480 w 1977"/>
                    <a:gd name="T51" fmla="*/ 1609 h 2037"/>
                    <a:gd name="T52" fmla="*/ 332 w 1977"/>
                    <a:gd name="T53" fmla="*/ 2026 h 2037"/>
                    <a:gd name="T54" fmla="*/ 342 w 1977"/>
                    <a:gd name="T55" fmla="*/ 2037 h 2037"/>
                    <a:gd name="T56" fmla="*/ 342 w 1977"/>
                    <a:gd name="T57" fmla="*/ 2037 h 2037"/>
                    <a:gd name="T58" fmla="*/ 411 w 1977"/>
                    <a:gd name="T59" fmla="*/ 1972 h 2037"/>
                    <a:gd name="T60" fmla="*/ 479 w 1977"/>
                    <a:gd name="T61" fmla="*/ 1908 h 2037"/>
                    <a:gd name="T62" fmla="*/ 545 w 1977"/>
                    <a:gd name="T63" fmla="*/ 1844 h 2037"/>
                    <a:gd name="T64" fmla="*/ 609 w 1977"/>
                    <a:gd name="T65" fmla="*/ 1780 h 2037"/>
                    <a:gd name="T66" fmla="*/ 733 w 1977"/>
                    <a:gd name="T67" fmla="*/ 1652 h 2037"/>
                    <a:gd name="T68" fmla="*/ 854 w 1977"/>
                    <a:gd name="T69" fmla="*/ 1528 h 2037"/>
                    <a:gd name="T70" fmla="*/ 854 w 1977"/>
                    <a:gd name="T71" fmla="*/ 1528 h 2037"/>
                    <a:gd name="T72" fmla="*/ 1017 w 1977"/>
                    <a:gd name="T73" fmla="*/ 1359 h 2037"/>
                    <a:gd name="T74" fmla="*/ 1101 w 1977"/>
                    <a:gd name="T75" fmla="*/ 1273 h 2037"/>
                    <a:gd name="T76" fmla="*/ 1187 w 1977"/>
                    <a:gd name="T77" fmla="*/ 1189 h 2037"/>
                    <a:gd name="T78" fmla="*/ 1189 w 1977"/>
                    <a:gd name="T79" fmla="*/ 1186 h 2037"/>
                    <a:gd name="T80" fmla="*/ 1619 w 1977"/>
                    <a:gd name="T81" fmla="*/ 740 h 2037"/>
                    <a:gd name="T82" fmla="*/ 1619 w 1977"/>
                    <a:gd name="T83" fmla="*/ 740 h 2037"/>
                    <a:gd name="T84" fmla="*/ 1831 w 1977"/>
                    <a:gd name="T85" fmla="*/ 521 h 2037"/>
                    <a:gd name="T86" fmla="*/ 1846 w 1977"/>
                    <a:gd name="T87" fmla="*/ 505 h 2037"/>
                    <a:gd name="T88" fmla="*/ 1846 w 1977"/>
                    <a:gd name="T89" fmla="*/ 505 h 2037"/>
                    <a:gd name="T90" fmla="*/ 1884 w 1977"/>
                    <a:gd name="T91" fmla="*/ 467 h 2037"/>
                    <a:gd name="T92" fmla="*/ 1884 w 1977"/>
                    <a:gd name="T93" fmla="*/ 467 h 2037"/>
                    <a:gd name="T94" fmla="*/ 1887 w 1977"/>
                    <a:gd name="T95" fmla="*/ 464 h 2037"/>
                    <a:gd name="T96" fmla="*/ 1977 w 1977"/>
                    <a:gd name="T97" fmla="*/ 0 h 2037"/>
                    <a:gd name="T98" fmla="*/ 1518 w 1977"/>
                    <a:gd name="T99" fmla="*/ 97 h 2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77" h="2037">
                      <a:moveTo>
                        <a:pt x="1518" y="97"/>
                      </a:moveTo>
                      <a:lnTo>
                        <a:pt x="1514" y="98"/>
                      </a:lnTo>
                      <a:lnTo>
                        <a:pt x="1514" y="98"/>
                      </a:lnTo>
                      <a:lnTo>
                        <a:pt x="1474" y="140"/>
                      </a:lnTo>
                      <a:lnTo>
                        <a:pt x="1458" y="155"/>
                      </a:lnTo>
                      <a:lnTo>
                        <a:pt x="1458" y="155"/>
                      </a:lnTo>
                      <a:lnTo>
                        <a:pt x="1272" y="347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965" y="666"/>
                      </a:lnTo>
                      <a:lnTo>
                        <a:pt x="818" y="818"/>
                      </a:lnTo>
                      <a:lnTo>
                        <a:pt x="813" y="824"/>
                      </a:lnTo>
                      <a:lnTo>
                        <a:pt x="813" y="824"/>
                      </a:lnTo>
                      <a:lnTo>
                        <a:pt x="725" y="910"/>
                      </a:lnTo>
                      <a:lnTo>
                        <a:pt x="641" y="996"/>
                      </a:lnTo>
                      <a:lnTo>
                        <a:pt x="478" y="1166"/>
                      </a:lnTo>
                      <a:lnTo>
                        <a:pt x="478" y="1166"/>
                      </a:lnTo>
                      <a:lnTo>
                        <a:pt x="361" y="1287"/>
                      </a:lnTo>
                      <a:lnTo>
                        <a:pt x="244" y="1406"/>
                      </a:lnTo>
                      <a:lnTo>
                        <a:pt x="185" y="1466"/>
                      </a:lnTo>
                      <a:lnTo>
                        <a:pt x="125" y="1524"/>
                      </a:lnTo>
                      <a:lnTo>
                        <a:pt x="63" y="1584"/>
                      </a:lnTo>
                      <a:lnTo>
                        <a:pt x="0" y="1642"/>
                      </a:lnTo>
                      <a:lnTo>
                        <a:pt x="0" y="1642"/>
                      </a:lnTo>
                      <a:lnTo>
                        <a:pt x="9" y="1636"/>
                      </a:lnTo>
                      <a:lnTo>
                        <a:pt x="480" y="1609"/>
                      </a:lnTo>
                      <a:lnTo>
                        <a:pt x="332" y="2026"/>
                      </a:lnTo>
                      <a:lnTo>
                        <a:pt x="342" y="2037"/>
                      </a:lnTo>
                      <a:lnTo>
                        <a:pt x="342" y="2037"/>
                      </a:lnTo>
                      <a:lnTo>
                        <a:pt x="411" y="1972"/>
                      </a:lnTo>
                      <a:lnTo>
                        <a:pt x="479" y="1908"/>
                      </a:lnTo>
                      <a:lnTo>
                        <a:pt x="545" y="1844"/>
                      </a:lnTo>
                      <a:lnTo>
                        <a:pt x="609" y="1780"/>
                      </a:lnTo>
                      <a:lnTo>
                        <a:pt x="733" y="1652"/>
                      </a:lnTo>
                      <a:lnTo>
                        <a:pt x="854" y="1528"/>
                      </a:lnTo>
                      <a:lnTo>
                        <a:pt x="854" y="1528"/>
                      </a:lnTo>
                      <a:lnTo>
                        <a:pt x="1017" y="1359"/>
                      </a:lnTo>
                      <a:lnTo>
                        <a:pt x="1101" y="1273"/>
                      </a:lnTo>
                      <a:lnTo>
                        <a:pt x="1187" y="1189"/>
                      </a:lnTo>
                      <a:lnTo>
                        <a:pt x="1189" y="1186"/>
                      </a:lnTo>
                      <a:lnTo>
                        <a:pt x="1619" y="740"/>
                      </a:lnTo>
                      <a:lnTo>
                        <a:pt x="1619" y="740"/>
                      </a:lnTo>
                      <a:lnTo>
                        <a:pt x="1831" y="521"/>
                      </a:lnTo>
                      <a:lnTo>
                        <a:pt x="1846" y="505"/>
                      </a:lnTo>
                      <a:lnTo>
                        <a:pt x="1846" y="505"/>
                      </a:lnTo>
                      <a:lnTo>
                        <a:pt x="1884" y="467"/>
                      </a:lnTo>
                      <a:lnTo>
                        <a:pt x="1884" y="467"/>
                      </a:lnTo>
                      <a:lnTo>
                        <a:pt x="1887" y="464"/>
                      </a:lnTo>
                      <a:lnTo>
                        <a:pt x="1977" y="0"/>
                      </a:lnTo>
                      <a:lnTo>
                        <a:pt x="1518" y="97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32" name="Freeform 20">
                  <a:extLst>
                    <a:ext uri="{FF2B5EF4-FFF2-40B4-BE49-F238E27FC236}">
                      <a16:creationId xmlns:a16="http://schemas.microsoft.com/office/drawing/2014/main" id="{D018C4F0-7E73-C84F-82F0-E86E3FAD33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51163" y="942975"/>
                  <a:ext cx="3208338" cy="3330575"/>
                </a:xfrm>
                <a:custGeom>
                  <a:avLst/>
                  <a:gdLst>
                    <a:gd name="T0" fmla="*/ 322 w 2021"/>
                    <a:gd name="T1" fmla="*/ 2061 h 2098"/>
                    <a:gd name="T2" fmla="*/ 32 w 2021"/>
                    <a:gd name="T3" fmla="*/ 1687 h 2098"/>
                    <a:gd name="T4" fmla="*/ 28 w 2021"/>
                    <a:gd name="T5" fmla="*/ 1689 h 2098"/>
                    <a:gd name="T6" fmla="*/ 26 w 2021"/>
                    <a:gd name="T7" fmla="*/ 1687 h 2098"/>
                    <a:gd name="T8" fmla="*/ 0 w 2021"/>
                    <a:gd name="T9" fmla="*/ 1654 h 2098"/>
                    <a:gd name="T10" fmla="*/ 64 w 2021"/>
                    <a:gd name="T11" fmla="*/ 1596 h 2098"/>
                    <a:gd name="T12" fmla="*/ 186 w 2021"/>
                    <a:gd name="T13" fmla="*/ 1478 h 2098"/>
                    <a:gd name="T14" fmla="*/ 361 w 2021"/>
                    <a:gd name="T15" fmla="*/ 1300 h 2098"/>
                    <a:gd name="T16" fmla="*/ 477 w 2021"/>
                    <a:gd name="T17" fmla="*/ 1179 h 2098"/>
                    <a:gd name="T18" fmla="*/ 726 w 2021"/>
                    <a:gd name="T19" fmla="*/ 924 h 2098"/>
                    <a:gd name="T20" fmla="*/ 818 w 2021"/>
                    <a:gd name="T21" fmla="*/ 833 h 2098"/>
                    <a:gd name="T22" fmla="*/ 1099 w 2021"/>
                    <a:gd name="T23" fmla="*/ 540 h 2098"/>
                    <a:gd name="T24" fmla="*/ 1099 w 2021"/>
                    <a:gd name="T25" fmla="*/ 539 h 2098"/>
                    <a:gd name="T26" fmla="*/ 1458 w 2021"/>
                    <a:gd name="T27" fmla="*/ 169 h 2098"/>
                    <a:gd name="T28" fmla="*/ 1473 w 2021"/>
                    <a:gd name="T29" fmla="*/ 153 h 2098"/>
                    <a:gd name="T30" fmla="*/ 1519 w 2021"/>
                    <a:gd name="T31" fmla="*/ 107 h 2098"/>
                    <a:gd name="T32" fmla="*/ 1924 w 2021"/>
                    <a:gd name="T33" fmla="*/ 504 h 2098"/>
                    <a:gd name="T34" fmla="*/ 1916 w 2021"/>
                    <a:gd name="T35" fmla="*/ 512 h 2098"/>
                    <a:gd name="T36" fmla="*/ 1863 w 2021"/>
                    <a:gd name="T37" fmla="*/ 566 h 2098"/>
                    <a:gd name="T38" fmla="*/ 1652 w 2021"/>
                    <a:gd name="T39" fmla="*/ 784 h 2098"/>
                    <a:gd name="T40" fmla="*/ 1218 w 2021"/>
                    <a:gd name="T41" fmla="*/ 1233 h 2098"/>
                    <a:gd name="T42" fmla="*/ 1133 w 2021"/>
                    <a:gd name="T43" fmla="*/ 1318 h 2098"/>
                    <a:gd name="T44" fmla="*/ 887 w 2021"/>
                    <a:gd name="T45" fmla="*/ 1572 h 2098"/>
                    <a:gd name="T46" fmla="*/ 766 w 2021"/>
                    <a:gd name="T47" fmla="*/ 1697 h 2098"/>
                    <a:gd name="T48" fmla="*/ 577 w 2021"/>
                    <a:gd name="T49" fmla="*/ 1889 h 2098"/>
                    <a:gd name="T50" fmla="*/ 443 w 2021"/>
                    <a:gd name="T51" fmla="*/ 2018 h 2098"/>
                    <a:gd name="T52" fmla="*/ 357 w 2021"/>
                    <a:gd name="T53" fmla="*/ 2098 h 2098"/>
                    <a:gd name="T54" fmla="*/ 389 w 2021"/>
                    <a:gd name="T55" fmla="*/ 2007 h 2098"/>
                    <a:gd name="T56" fmla="*/ 451 w 2021"/>
                    <a:gd name="T57" fmla="*/ 1947 h 2098"/>
                    <a:gd name="T58" fmla="*/ 573 w 2021"/>
                    <a:gd name="T59" fmla="*/ 1830 h 2098"/>
                    <a:gd name="T60" fmla="*/ 744 w 2021"/>
                    <a:gd name="T61" fmla="*/ 1656 h 2098"/>
                    <a:gd name="T62" fmla="*/ 854 w 2021"/>
                    <a:gd name="T63" fmla="*/ 1541 h 2098"/>
                    <a:gd name="T64" fmla="*/ 1101 w 2021"/>
                    <a:gd name="T65" fmla="*/ 1286 h 2098"/>
                    <a:gd name="T66" fmla="*/ 1189 w 2021"/>
                    <a:gd name="T67" fmla="*/ 1200 h 2098"/>
                    <a:gd name="T68" fmla="*/ 1619 w 2021"/>
                    <a:gd name="T69" fmla="*/ 753 h 2098"/>
                    <a:gd name="T70" fmla="*/ 1846 w 2021"/>
                    <a:gd name="T71" fmla="*/ 519 h 2098"/>
                    <a:gd name="T72" fmla="*/ 1882 w 2021"/>
                    <a:gd name="T73" fmla="*/ 482 h 2098"/>
                    <a:gd name="T74" fmla="*/ 1541 w 2021"/>
                    <a:gd name="T75" fmla="*/ 147 h 2098"/>
                    <a:gd name="T76" fmla="*/ 1505 w 2021"/>
                    <a:gd name="T77" fmla="*/ 184 h 2098"/>
                    <a:gd name="T78" fmla="*/ 1491 w 2021"/>
                    <a:gd name="T79" fmla="*/ 200 h 2098"/>
                    <a:gd name="T80" fmla="*/ 1132 w 2021"/>
                    <a:gd name="T81" fmla="*/ 570 h 2098"/>
                    <a:gd name="T82" fmla="*/ 1132 w 2021"/>
                    <a:gd name="T83" fmla="*/ 572 h 2098"/>
                    <a:gd name="T84" fmla="*/ 845 w 2021"/>
                    <a:gd name="T85" fmla="*/ 869 h 2098"/>
                    <a:gd name="T86" fmla="*/ 758 w 2021"/>
                    <a:gd name="T87" fmla="*/ 955 h 2098"/>
                    <a:gd name="T88" fmla="*/ 510 w 2021"/>
                    <a:gd name="T89" fmla="*/ 1210 h 2098"/>
                    <a:gd name="T90" fmla="*/ 405 w 2021"/>
                    <a:gd name="T91" fmla="*/ 1319 h 2098"/>
                    <a:gd name="T92" fmla="*/ 195 w 2021"/>
                    <a:gd name="T93" fmla="*/ 1533 h 2098"/>
                    <a:gd name="T94" fmla="*/ 84 w 2021"/>
                    <a:gd name="T95" fmla="*/ 1639 h 2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21" h="2098">
                      <a:moveTo>
                        <a:pt x="357" y="2098"/>
                      </a:moveTo>
                      <a:lnTo>
                        <a:pt x="322" y="2061"/>
                      </a:lnTo>
                      <a:lnTo>
                        <a:pt x="463" y="166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28" y="1689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0" y="1654"/>
                      </a:lnTo>
                      <a:lnTo>
                        <a:pt x="0" y="1654"/>
                      </a:lnTo>
                      <a:lnTo>
                        <a:pt x="64" y="1596"/>
                      </a:lnTo>
                      <a:lnTo>
                        <a:pt x="125" y="1537"/>
                      </a:lnTo>
                      <a:lnTo>
                        <a:pt x="186" y="1478"/>
                      </a:lnTo>
                      <a:lnTo>
                        <a:pt x="244" y="1419"/>
                      </a:lnTo>
                      <a:lnTo>
                        <a:pt x="361" y="1300"/>
                      </a:lnTo>
                      <a:lnTo>
                        <a:pt x="477" y="1179"/>
                      </a:lnTo>
                      <a:lnTo>
                        <a:pt x="477" y="1179"/>
                      </a:lnTo>
                      <a:lnTo>
                        <a:pt x="641" y="1009"/>
                      </a:lnTo>
                      <a:lnTo>
                        <a:pt x="726" y="924"/>
                      </a:lnTo>
                      <a:lnTo>
                        <a:pt x="813" y="836"/>
                      </a:lnTo>
                      <a:lnTo>
                        <a:pt x="818" y="833"/>
                      </a:lnTo>
                      <a:lnTo>
                        <a:pt x="818" y="833"/>
                      </a:lnTo>
                      <a:lnTo>
                        <a:pt x="1099" y="540"/>
                      </a:lnTo>
                      <a:lnTo>
                        <a:pt x="1099" y="539"/>
                      </a:lnTo>
                      <a:lnTo>
                        <a:pt x="1099" y="539"/>
                      </a:lnTo>
                      <a:lnTo>
                        <a:pt x="1272" y="360"/>
                      </a:lnTo>
                      <a:lnTo>
                        <a:pt x="1458" y="169"/>
                      </a:lnTo>
                      <a:lnTo>
                        <a:pt x="1473" y="153"/>
                      </a:lnTo>
                      <a:lnTo>
                        <a:pt x="1473" y="153"/>
                      </a:lnTo>
                      <a:lnTo>
                        <a:pt x="1514" y="111"/>
                      </a:lnTo>
                      <a:lnTo>
                        <a:pt x="1519" y="107"/>
                      </a:lnTo>
                      <a:lnTo>
                        <a:pt x="2021" y="0"/>
                      </a:lnTo>
                      <a:lnTo>
                        <a:pt x="1924" y="504"/>
                      </a:lnTo>
                      <a:lnTo>
                        <a:pt x="1916" y="512"/>
                      </a:lnTo>
                      <a:lnTo>
                        <a:pt x="1916" y="512"/>
                      </a:lnTo>
                      <a:lnTo>
                        <a:pt x="1878" y="550"/>
                      </a:lnTo>
                      <a:lnTo>
                        <a:pt x="1863" y="566"/>
                      </a:lnTo>
                      <a:lnTo>
                        <a:pt x="1863" y="566"/>
                      </a:lnTo>
                      <a:lnTo>
                        <a:pt x="1652" y="784"/>
                      </a:lnTo>
                      <a:lnTo>
                        <a:pt x="1221" y="1231"/>
                      </a:lnTo>
                      <a:lnTo>
                        <a:pt x="1218" y="1233"/>
                      </a:lnTo>
                      <a:lnTo>
                        <a:pt x="1218" y="1233"/>
                      </a:lnTo>
                      <a:lnTo>
                        <a:pt x="1133" y="1318"/>
                      </a:lnTo>
                      <a:lnTo>
                        <a:pt x="1050" y="1403"/>
                      </a:lnTo>
                      <a:lnTo>
                        <a:pt x="887" y="1572"/>
                      </a:lnTo>
                      <a:lnTo>
                        <a:pt x="887" y="1572"/>
                      </a:lnTo>
                      <a:lnTo>
                        <a:pt x="766" y="1697"/>
                      </a:lnTo>
                      <a:lnTo>
                        <a:pt x="641" y="1824"/>
                      </a:lnTo>
                      <a:lnTo>
                        <a:pt x="577" y="1889"/>
                      </a:lnTo>
                      <a:lnTo>
                        <a:pt x="511" y="1953"/>
                      </a:lnTo>
                      <a:lnTo>
                        <a:pt x="443" y="2018"/>
                      </a:lnTo>
                      <a:lnTo>
                        <a:pt x="372" y="2083"/>
                      </a:lnTo>
                      <a:lnTo>
                        <a:pt x="357" y="2098"/>
                      </a:lnTo>
                      <a:close/>
                      <a:moveTo>
                        <a:pt x="529" y="1613"/>
                      </a:moveTo>
                      <a:lnTo>
                        <a:pt x="389" y="2007"/>
                      </a:lnTo>
                      <a:lnTo>
                        <a:pt x="389" y="2007"/>
                      </a:lnTo>
                      <a:lnTo>
                        <a:pt x="451" y="1947"/>
                      </a:lnTo>
                      <a:lnTo>
                        <a:pt x="513" y="1889"/>
                      </a:lnTo>
                      <a:lnTo>
                        <a:pt x="573" y="1830"/>
                      </a:lnTo>
                      <a:lnTo>
                        <a:pt x="630" y="1772"/>
                      </a:lnTo>
                      <a:lnTo>
                        <a:pt x="744" y="1656"/>
                      </a:lnTo>
                      <a:lnTo>
                        <a:pt x="854" y="1541"/>
                      </a:lnTo>
                      <a:lnTo>
                        <a:pt x="854" y="1541"/>
                      </a:lnTo>
                      <a:lnTo>
                        <a:pt x="1017" y="1372"/>
                      </a:lnTo>
                      <a:lnTo>
                        <a:pt x="1101" y="1286"/>
                      </a:lnTo>
                      <a:lnTo>
                        <a:pt x="1187" y="1202"/>
                      </a:lnTo>
                      <a:lnTo>
                        <a:pt x="1189" y="1200"/>
                      </a:lnTo>
                      <a:lnTo>
                        <a:pt x="1619" y="753"/>
                      </a:lnTo>
                      <a:lnTo>
                        <a:pt x="1619" y="753"/>
                      </a:lnTo>
                      <a:lnTo>
                        <a:pt x="1831" y="534"/>
                      </a:lnTo>
                      <a:lnTo>
                        <a:pt x="1846" y="519"/>
                      </a:lnTo>
                      <a:lnTo>
                        <a:pt x="1846" y="519"/>
                      </a:lnTo>
                      <a:lnTo>
                        <a:pt x="1882" y="482"/>
                      </a:lnTo>
                      <a:lnTo>
                        <a:pt x="1963" y="58"/>
                      </a:lnTo>
                      <a:lnTo>
                        <a:pt x="1541" y="147"/>
                      </a:lnTo>
                      <a:lnTo>
                        <a:pt x="1541" y="147"/>
                      </a:lnTo>
                      <a:lnTo>
                        <a:pt x="1505" y="184"/>
                      </a:lnTo>
                      <a:lnTo>
                        <a:pt x="1491" y="200"/>
                      </a:lnTo>
                      <a:lnTo>
                        <a:pt x="1491" y="200"/>
                      </a:lnTo>
                      <a:lnTo>
                        <a:pt x="1304" y="392"/>
                      </a:lnTo>
                      <a:lnTo>
                        <a:pt x="1132" y="570"/>
                      </a:lnTo>
                      <a:lnTo>
                        <a:pt x="1132" y="572"/>
                      </a:lnTo>
                      <a:lnTo>
                        <a:pt x="1132" y="572"/>
                      </a:lnTo>
                      <a:lnTo>
                        <a:pt x="849" y="863"/>
                      </a:lnTo>
                      <a:lnTo>
                        <a:pt x="845" y="869"/>
                      </a:lnTo>
                      <a:lnTo>
                        <a:pt x="845" y="869"/>
                      </a:lnTo>
                      <a:lnTo>
                        <a:pt x="758" y="955"/>
                      </a:lnTo>
                      <a:lnTo>
                        <a:pt x="673" y="1041"/>
                      </a:lnTo>
                      <a:lnTo>
                        <a:pt x="510" y="1210"/>
                      </a:lnTo>
                      <a:lnTo>
                        <a:pt x="510" y="1210"/>
                      </a:lnTo>
                      <a:lnTo>
                        <a:pt x="405" y="1319"/>
                      </a:lnTo>
                      <a:lnTo>
                        <a:pt x="300" y="1426"/>
                      </a:lnTo>
                      <a:lnTo>
                        <a:pt x="195" y="1533"/>
                      </a:lnTo>
                      <a:lnTo>
                        <a:pt x="139" y="1586"/>
                      </a:lnTo>
                      <a:lnTo>
                        <a:pt x="84" y="1639"/>
                      </a:lnTo>
                      <a:lnTo>
                        <a:pt x="529" y="16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FCFDE03-F3B1-9C46-B74B-41FDC98042E2}"/>
                  </a:ext>
                </a:extLst>
              </p:cNvPr>
              <p:cNvSpPr txBox="1"/>
              <p:nvPr/>
            </p:nvSpPr>
            <p:spPr>
              <a:xfrm>
                <a:off x="2192862" y="3198994"/>
                <a:ext cx="445207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CODE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FE6B7D6-4EE4-0044-B9EE-17C603F617BA}"/>
                  </a:ext>
                </a:extLst>
              </p:cNvPr>
              <p:cNvSpPr txBox="1"/>
              <p:nvPr/>
            </p:nvSpPr>
            <p:spPr>
              <a:xfrm rot="2761393">
                <a:off x="2638363" y="3373637"/>
                <a:ext cx="44021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PLAN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F173787B-F08E-ED46-9F5D-8C595D9D9097}"/>
                  </a:ext>
                </a:extLst>
              </p:cNvPr>
              <p:cNvSpPr txBox="1"/>
              <p:nvPr/>
            </p:nvSpPr>
            <p:spPr>
              <a:xfrm rot="16614672">
                <a:off x="1817365" y="3550718"/>
                <a:ext cx="46546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BUILD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FCD3383-7D8E-114E-87BC-734A66ECF359}"/>
                  </a:ext>
                </a:extLst>
              </p:cNvPr>
              <p:cNvSpPr txBox="1"/>
              <p:nvPr/>
            </p:nvSpPr>
            <p:spPr>
              <a:xfrm>
                <a:off x="2260526" y="3981943"/>
                <a:ext cx="420383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TEST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5DB7D39-DF7E-D943-BE44-D2DCE61D554B}"/>
                  </a:ext>
                </a:extLst>
              </p:cNvPr>
              <p:cNvSpPr txBox="1"/>
              <p:nvPr/>
            </p:nvSpPr>
            <p:spPr>
              <a:xfrm>
                <a:off x="3287925" y="3957380"/>
                <a:ext cx="577611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MONITOR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91406832-9E62-7C4B-AED5-F2ECEFD01C03}"/>
                  </a:ext>
                </a:extLst>
              </p:cNvPr>
              <p:cNvSpPr txBox="1"/>
              <p:nvPr/>
            </p:nvSpPr>
            <p:spPr>
              <a:xfrm>
                <a:off x="3339743" y="3192598"/>
                <a:ext cx="532099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DEPLOY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A5E5832-650E-A94F-BA4C-6062F8555D09}"/>
                  </a:ext>
                </a:extLst>
              </p:cNvPr>
              <p:cNvSpPr txBox="1"/>
              <p:nvPr/>
            </p:nvSpPr>
            <p:spPr>
              <a:xfrm rot="18830297">
                <a:off x="2763971" y="3552729"/>
                <a:ext cx="585404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RELEASE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6E506551-B154-5941-BEEA-344F30DCC62F}"/>
                  </a:ext>
                </a:extLst>
              </p:cNvPr>
              <p:cNvSpPr txBox="1"/>
              <p:nvPr/>
            </p:nvSpPr>
            <p:spPr>
              <a:xfrm rot="5400000">
                <a:off x="3684103" y="3593311"/>
                <a:ext cx="59382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OPERATE</a:t>
                </a: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2AFE665D-5A5E-734E-AF93-22F0E718F261}"/>
                </a:ext>
              </a:extLst>
            </p:cNvPr>
            <p:cNvGrpSpPr/>
            <p:nvPr/>
          </p:nvGrpSpPr>
          <p:grpSpPr>
            <a:xfrm>
              <a:off x="7523368" y="3104498"/>
              <a:ext cx="1897662" cy="336997"/>
              <a:chOff x="4944261" y="6151671"/>
              <a:chExt cx="1897662" cy="336997"/>
            </a:xfrm>
          </p:grpSpPr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30B1F848-7BA8-D843-8273-F902B2707791}"/>
                  </a:ext>
                </a:extLst>
              </p:cNvPr>
              <p:cNvGrpSpPr/>
              <p:nvPr/>
            </p:nvGrpSpPr>
            <p:grpSpPr>
              <a:xfrm>
                <a:off x="4944261" y="6151671"/>
                <a:ext cx="1476511" cy="336997"/>
                <a:chOff x="1155953" y="4246743"/>
                <a:chExt cx="1243137" cy="288593"/>
              </a:xfrm>
            </p:grpSpPr>
            <p:pic>
              <p:nvPicPr>
                <p:cNvPr id="352" name="Picture 351">
                  <a:extLst>
                    <a:ext uri="{FF2B5EF4-FFF2-40B4-BE49-F238E27FC236}">
                      <a16:creationId xmlns:a16="http://schemas.microsoft.com/office/drawing/2014/main" id="{0502C1BD-73B1-C643-BEE4-FD38D9AF6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55953" y="4250268"/>
                  <a:ext cx="324136" cy="285068"/>
                </a:xfrm>
                <a:prstGeom prst="rect">
                  <a:avLst/>
                </a:prstGeom>
              </p:spPr>
            </p:pic>
            <p:pic>
              <p:nvPicPr>
                <p:cNvPr id="353" name="Picture 352">
                  <a:extLst>
                    <a:ext uri="{FF2B5EF4-FFF2-40B4-BE49-F238E27FC236}">
                      <a16:creationId xmlns:a16="http://schemas.microsoft.com/office/drawing/2014/main" id="{64A79E9A-AD34-C746-B62B-F60946C9257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3070" y="4253528"/>
                  <a:ext cx="106490" cy="237163"/>
                </a:xfrm>
                <a:prstGeom prst="rect">
                  <a:avLst/>
                </a:prstGeom>
              </p:spPr>
            </p:pic>
            <p:pic>
              <p:nvPicPr>
                <p:cNvPr id="354" name="Picture 353">
                  <a:extLst>
                    <a:ext uri="{FF2B5EF4-FFF2-40B4-BE49-F238E27FC236}">
                      <a16:creationId xmlns:a16="http://schemas.microsoft.com/office/drawing/2014/main" id="{405E77D2-66CB-3D4B-82BC-88FA3BA0FCB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8706" y="4246743"/>
                  <a:ext cx="214313" cy="285068"/>
                </a:xfrm>
                <a:prstGeom prst="rect">
                  <a:avLst/>
                </a:prstGeom>
              </p:spPr>
            </p:pic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A7609F5-DBDE-AD45-909D-9699B358ED85}"/>
                    </a:ext>
                  </a:extLst>
                </p:cNvPr>
                <p:cNvCxnSpPr/>
                <p:nvPr/>
              </p:nvCxnSpPr>
              <p:spPr>
                <a:xfrm>
                  <a:off x="1550752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45558F20-4F98-5546-AC76-941E426D1269}"/>
                    </a:ext>
                  </a:extLst>
                </p:cNvPr>
                <p:cNvCxnSpPr/>
                <p:nvPr/>
              </p:nvCxnSpPr>
              <p:spPr>
                <a:xfrm>
                  <a:off x="1901271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BE2AB117-F0A4-9D40-B2E3-735D144A508B}"/>
                    </a:ext>
                  </a:extLst>
                </p:cNvPr>
                <p:cNvCxnSpPr/>
                <p:nvPr/>
              </p:nvCxnSpPr>
              <p:spPr>
                <a:xfrm>
                  <a:off x="2399090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B8E01E4F-3B81-584C-8116-0CDD25255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4903" y="6176166"/>
                <a:ext cx="307020" cy="307020"/>
              </a:xfrm>
              <a:prstGeom prst="rect">
                <a:avLst/>
              </a:prstGeom>
            </p:spPr>
          </p:pic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CEB7222-1275-694E-85FE-F7A2BD936A36}"/>
                </a:ext>
              </a:extLst>
            </p:cNvPr>
            <p:cNvGrpSpPr/>
            <p:nvPr/>
          </p:nvGrpSpPr>
          <p:grpSpPr>
            <a:xfrm>
              <a:off x="6656707" y="2014447"/>
              <a:ext cx="680743" cy="1346536"/>
              <a:chOff x="3779760" y="1952436"/>
              <a:chExt cx="680743" cy="134653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4F6A5457-59FC-134C-814A-B8F734B4881B}"/>
                  </a:ext>
                </a:extLst>
              </p:cNvPr>
              <p:cNvSpPr txBox="1"/>
              <p:nvPr/>
            </p:nvSpPr>
            <p:spPr>
              <a:xfrm>
                <a:off x="3779760" y="1952436"/>
                <a:ext cx="68074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Century Gothic" charset="0"/>
                    <a:cs typeface="Century Gothic" charset="0"/>
                  </a:rPr>
                  <a:t>Plugins</a:t>
                </a: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2F554B2-3443-7B4D-A560-00F0B53EC089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77" name="Freeform 138">
                <a:extLst>
                  <a:ext uri="{FF2B5EF4-FFF2-40B4-BE49-F238E27FC236}">
                    <a16:creationId xmlns:a16="http://schemas.microsoft.com/office/drawing/2014/main" id="{B254205A-F730-254B-BC36-C64912215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6905ACB5-BFB4-2D44-ABFB-E6CCADFBF182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79" name="Freeform 138">
                <a:extLst>
                  <a:ext uri="{FF2B5EF4-FFF2-40B4-BE49-F238E27FC236}">
                    <a16:creationId xmlns:a16="http://schemas.microsoft.com/office/drawing/2014/main" id="{155E71FF-A352-014A-BEFA-DFA10B7C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C49E093A-20A0-2042-B05F-8429AAC5C9F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81" name="Freeform 138">
                <a:extLst>
                  <a:ext uri="{FF2B5EF4-FFF2-40B4-BE49-F238E27FC236}">
                    <a16:creationId xmlns:a16="http://schemas.microsoft.com/office/drawing/2014/main" id="{97782BC3-4184-8643-83E6-3568C2948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6878961" y="115811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1811417" y="2724402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604157" y="27482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379936" y="2930759"/>
            <a:ext cx="8461540" cy="669696"/>
            <a:chOff x="449331" y="3651258"/>
            <a:chExt cx="11611087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1" y="3651258"/>
              <a:ext cx="11611087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0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2578393" y="2698620"/>
            <a:ext cx="573393" cy="1017367"/>
            <a:chOff x="3848540" y="1942483"/>
            <a:chExt cx="764524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848540" y="1942483"/>
              <a:ext cx="76452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B319B5-7C7C-0248-A6BB-5BC1D68F781D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CB14EBB-0CBB-034D-9B3C-80068BC4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0F986AEA-07C7-E842-B10E-A95905F0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485200D0-11C8-0244-AA77-E09776B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67EF09E-8505-9D4F-80DA-ABF326EEA2F3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3BDBA4A-CDAC-DB49-A649-8E4EB14DFD91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976E9A-A8AC-9B47-9A46-47F278858400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F28F5083-3EC7-0049-98E4-F82CCDCA9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DBF0C10-756C-BD42-834E-6124B20B3463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9" name="Arrow: Down 15">
            <a:extLst>
              <a:ext uri="{FF2B5EF4-FFF2-40B4-BE49-F238E27FC236}">
                <a16:creationId xmlns:a16="http://schemas.microsoft.com/office/drawing/2014/main" id="{F8649285-2DC5-F542-A278-287CB09AA881}"/>
              </a:ext>
            </a:extLst>
          </p:cNvPr>
          <p:cNvSpPr/>
          <p:nvPr/>
        </p:nvSpPr>
        <p:spPr>
          <a:xfrm rot="10800000">
            <a:off x="3732196" y="868098"/>
            <a:ext cx="573393" cy="30708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9650547-329C-0C41-AFE2-E4093EC7166B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0320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LTS Release Overview</a:t>
            </a:r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50" y="394975"/>
            <a:ext cx="2717854" cy="12144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6F9676CA-ACEC-1440-A23D-B1EC91065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2606"/>
            <a:ext cx="7893793" cy="447164"/>
          </a:xfrm>
        </p:spPr>
        <p:txBody>
          <a:bodyPr>
            <a:noAutofit/>
          </a:bodyPr>
          <a:lstStyle/>
          <a:p>
            <a:r>
              <a:rPr lang="en-US" sz="3300" b="1" dirty="0">
                <a:latin typeface="IBM Plex Sans" panose="020B0503050203000203" pitchFamily="34" charset="0"/>
              </a:rPr>
              <a:t>Packaging/install </a:t>
            </a:r>
            <a:r>
              <a:rPr lang="en-US" sz="3300" b="1" i="1" u="sng" dirty="0">
                <a:latin typeface="IBM Plex Sans" panose="020B0503050203000203" pitchFamily="34" charset="0"/>
              </a:rPr>
              <a:t>Delivered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D02CD6-4DAE-42B6-BF12-552177398DEC}"/>
              </a:ext>
            </a:extLst>
          </p:cNvPr>
          <p:cNvSpPr/>
          <p:nvPr/>
        </p:nvSpPr>
        <p:spPr>
          <a:xfrm>
            <a:off x="8097117" y="4901912"/>
            <a:ext cx="849457" cy="148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E1BF2-0386-4632-9EAF-8EE2EE67046A}"/>
              </a:ext>
            </a:extLst>
          </p:cNvPr>
          <p:cNvSpPr/>
          <p:nvPr/>
        </p:nvSpPr>
        <p:spPr>
          <a:xfrm>
            <a:off x="190934" y="3608466"/>
            <a:ext cx="4286250" cy="1376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r>
              <a:rPr lang="en-US" sz="1050" dirty="0"/>
              <a:t>Customer z/OS LPAR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210FD6-2892-4721-8149-CDC2D317D8CD}"/>
              </a:ext>
            </a:extLst>
          </p:cNvPr>
          <p:cNvSpPr/>
          <p:nvPr/>
        </p:nvSpPr>
        <p:spPr>
          <a:xfrm>
            <a:off x="1256001" y="1947300"/>
            <a:ext cx="1945698" cy="1376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Zowe.org </a:t>
            </a:r>
          </a:p>
          <a:p>
            <a:pPr algn="ctr"/>
            <a:r>
              <a:rPr lang="en-US" sz="1050" dirty="0"/>
              <a:t>Convenience Build (</a:t>
            </a:r>
            <a:r>
              <a:rPr lang="en-US" sz="1050" dirty="0" err="1"/>
              <a:t>zowe</a:t>
            </a:r>
            <a:r>
              <a:rPr lang="en-US" sz="1050" dirty="0"/>
              <a:t> release) </a:t>
            </a:r>
          </a:p>
          <a:p>
            <a:pPr marL="214313" indent="-214313" algn="ctr">
              <a:buFontTx/>
              <a:buChar char="-"/>
            </a:pPr>
            <a:r>
              <a:rPr lang="en-US" sz="1050" b="1" dirty="0"/>
              <a:t>Pax file format</a:t>
            </a:r>
          </a:p>
          <a:p>
            <a:pPr marL="214313" indent="-214313" algn="ctr">
              <a:buFontTx/>
              <a:buChar char="-"/>
            </a:pPr>
            <a:r>
              <a:rPr lang="en-US" sz="1050" b="1" dirty="0"/>
              <a:t>SMP/E format </a:t>
            </a:r>
          </a:p>
          <a:p>
            <a:pPr marL="214313" indent="-214313" algn="ctr">
              <a:buFontTx/>
              <a:buChar char="-"/>
            </a:pPr>
            <a:r>
              <a:rPr lang="en-US" sz="1050" b="1" dirty="0"/>
              <a:t>Future releases=PTFs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B16C-07D9-4EB0-AF6B-BAA03CC28794}"/>
              </a:ext>
            </a:extLst>
          </p:cNvPr>
          <p:cNvSpPr txBox="1"/>
          <p:nvPr/>
        </p:nvSpPr>
        <p:spPr>
          <a:xfrm>
            <a:off x="1427452" y="1575583"/>
            <a:ext cx="149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NOW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2D5853-7EEA-43C8-832A-C4AFF80E6A6B}"/>
              </a:ext>
            </a:extLst>
          </p:cNvPr>
          <p:cNvSpPr/>
          <p:nvPr/>
        </p:nvSpPr>
        <p:spPr>
          <a:xfrm>
            <a:off x="590983" y="3646997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Single Zowe instance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280694-CFB4-40A7-BB60-4ED18A4F8074}"/>
              </a:ext>
            </a:extLst>
          </p:cNvPr>
          <p:cNvSpPr/>
          <p:nvPr/>
        </p:nvSpPr>
        <p:spPr>
          <a:xfrm>
            <a:off x="3526417" y="1613698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Vendor Distribution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06C4A4-8293-4665-AD16-02875EC7C478}"/>
              </a:ext>
            </a:extLst>
          </p:cNvPr>
          <p:cNvSpPr/>
          <p:nvPr/>
        </p:nvSpPr>
        <p:spPr>
          <a:xfrm>
            <a:off x="3788786" y="1873552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Vendor Distribution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C3C3C8-D5C5-4080-B466-0BF162B24AD2}"/>
              </a:ext>
            </a:extLst>
          </p:cNvPr>
          <p:cNvSpPr/>
          <p:nvPr/>
        </p:nvSpPr>
        <p:spPr>
          <a:xfrm>
            <a:off x="4051156" y="2116025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Vendor Distribution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BAEFD9-4CAF-472C-9159-0F7AE2BB62F9}"/>
              </a:ext>
            </a:extLst>
          </p:cNvPr>
          <p:cNvSpPr/>
          <p:nvPr/>
        </p:nvSpPr>
        <p:spPr>
          <a:xfrm>
            <a:off x="736457" y="4068954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Optional Additional  Zowe instances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F2B502-3A14-4211-B769-C6046439F40E}"/>
              </a:ext>
            </a:extLst>
          </p:cNvPr>
          <p:cNvSpPr/>
          <p:nvPr/>
        </p:nvSpPr>
        <p:spPr>
          <a:xfrm>
            <a:off x="850757" y="4183254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Optional Additional  Zowe instances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8F5B0C-C01C-4E2C-8DB4-2DEC8429FA9B}"/>
              </a:ext>
            </a:extLst>
          </p:cNvPr>
          <p:cNvCxnSpPr>
            <a:cxnSpLocks/>
          </p:cNvCxnSpPr>
          <p:nvPr/>
        </p:nvCxnSpPr>
        <p:spPr>
          <a:xfrm flipV="1">
            <a:off x="3193906" y="2635354"/>
            <a:ext cx="857249" cy="3867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8741BF-FE49-4593-AE54-397ADF8D0109}"/>
              </a:ext>
            </a:extLst>
          </p:cNvPr>
          <p:cNvCxnSpPr/>
          <p:nvPr/>
        </p:nvCxnSpPr>
        <p:spPr>
          <a:xfrm flipH="1">
            <a:off x="3347172" y="2793181"/>
            <a:ext cx="849456" cy="8048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256D02-83C6-4D18-8802-DE1F1F7D9DEA}"/>
              </a:ext>
            </a:extLst>
          </p:cNvPr>
          <p:cNvCxnSpPr>
            <a:cxnSpLocks/>
          </p:cNvCxnSpPr>
          <p:nvPr/>
        </p:nvCxnSpPr>
        <p:spPr>
          <a:xfrm flipH="1">
            <a:off x="3904386" y="2744400"/>
            <a:ext cx="490971" cy="881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B053A3-A594-4495-9211-78145116C6C1}"/>
              </a:ext>
            </a:extLst>
          </p:cNvPr>
          <p:cNvSpPr txBox="1"/>
          <p:nvPr/>
        </p:nvSpPr>
        <p:spPr>
          <a:xfrm rot="480802">
            <a:off x="5352458" y="417279"/>
            <a:ext cx="3636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“Vendor Neutral Package” for Single Zowe Instance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2E574C-2C97-4938-AD02-6AAA48BDAA55}"/>
              </a:ext>
            </a:extLst>
          </p:cNvPr>
          <p:cNvSpPr txBox="1"/>
          <p:nvPr/>
        </p:nvSpPr>
        <p:spPr>
          <a:xfrm>
            <a:off x="5179871" y="1273164"/>
            <a:ext cx="3897671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CUPIDS = </a:t>
            </a:r>
            <a:r>
              <a:rPr lang="en-US" sz="1500" b="1" u="sng" dirty="0"/>
              <a:t>C</a:t>
            </a:r>
            <a:r>
              <a:rPr lang="en-US" sz="1500" b="1" dirty="0"/>
              <a:t>omponentized </a:t>
            </a:r>
            <a:r>
              <a:rPr lang="en-US" sz="1500" b="1" u="sng" dirty="0"/>
              <a:t>U</a:t>
            </a:r>
            <a:r>
              <a:rPr lang="en-US" sz="1500" b="1" dirty="0"/>
              <a:t>pdate </a:t>
            </a:r>
            <a:r>
              <a:rPr lang="en-US" sz="1500" b="1" u="sng" dirty="0"/>
              <a:t>P</a:t>
            </a:r>
            <a:r>
              <a:rPr lang="en-US" sz="1500" b="1" dirty="0"/>
              <a:t>ackage </a:t>
            </a:r>
            <a:r>
              <a:rPr lang="en-US" sz="1500" b="1" u="sng" dirty="0"/>
              <a:t>I</a:t>
            </a:r>
            <a:r>
              <a:rPr lang="en-US" sz="1500" b="1" dirty="0"/>
              <a:t>nstall </a:t>
            </a:r>
            <a:r>
              <a:rPr lang="en-US" sz="1500" b="1" u="sng" dirty="0"/>
              <a:t>D</a:t>
            </a:r>
            <a:r>
              <a:rPr lang="en-US" sz="1500" b="1" dirty="0"/>
              <a:t>istribute and </a:t>
            </a:r>
            <a:r>
              <a:rPr lang="en-US" sz="1500" b="1" u="sng" dirty="0"/>
              <a:t>S</a:t>
            </a:r>
            <a:r>
              <a:rPr lang="en-US" sz="1500" b="1" dirty="0"/>
              <a:t>ervice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“Smarter” install – all components installed, selectively configured and activated “PARMLIB Model”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/>
              <a:t>More flexible start options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b="1" dirty="0"/>
              <a:t>Two areas needing additional development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/>
              <a:t>How to determine a Zowe install is “genuine” to allow support from different vendors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b="1" dirty="0"/>
              <a:t>What’s next after SMP/E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b="1" dirty="0"/>
              <a:t>Portable Software Instance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b="1" dirty="0"/>
              <a:t>Containers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4153AC-D27C-4A9B-BB82-523B67FA6A54}"/>
              </a:ext>
            </a:extLst>
          </p:cNvPr>
          <p:cNvCxnSpPr>
            <a:cxnSpLocks/>
          </p:cNvCxnSpPr>
          <p:nvPr/>
        </p:nvCxnSpPr>
        <p:spPr>
          <a:xfrm>
            <a:off x="2043112" y="3213497"/>
            <a:ext cx="31824" cy="412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B458BA-0183-4557-B11A-00ACE5D9AFA8}"/>
              </a:ext>
            </a:extLst>
          </p:cNvPr>
          <p:cNvSpPr txBox="1"/>
          <p:nvPr/>
        </p:nvSpPr>
        <p:spPr>
          <a:xfrm>
            <a:off x="333994" y="820405"/>
            <a:ext cx="539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 want the same customer experience regardless of source of the code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7B366-356E-471A-9C24-E7B3B549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7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20719"/>
            <a:ext cx="2705119" cy="163526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494" cy="27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buClr>
                <a:schemeClr val="dk2"/>
              </a:buClr>
              <a:buSzPts val="2800"/>
            </a:pPr>
            <a:r>
              <a:rPr lang="en-US" dirty="0"/>
              <a:t>Zowe Active Long-Term Support </a:t>
            </a:r>
            <a:endParaRPr dirty="0"/>
          </a:p>
        </p:txBody>
      </p:sp>
      <p:pic>
        <p:nvPicPr>
          <p:cNvPr id="656" name="Google Shape;6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238" y="812138"/>
            <a:ext cx="7634662" cy="26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"/>
          <p:cNvSpPr txBox="1"/>
          <p:nvPr/>
        </p:nvSpPr>
        <p:spPr>
          <a:xfrm>
            <a:off x="1756781" y="3778500"/>
            <a:ext cx="6316650" cy="43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SzPts val="3000"/>
              <a:defRPr/>
            </a:pPr>
            <a:r>
              <a:rPr lang="en-US" sz="2250" b="1" kern="1200" dirty="0">
                <a:solidFill>
                  <a:srgbClr val="38761D"/>
                </a:solidFill>
              </a:rPr>
              <a:t>Release of Zowe LTS!</a:t>
            </a:r>
            <a:endParaRPr sz="2250" b="1" kern="1200" dirty="0">
              <a:solidFill>
                <a:srgbClr val="38761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C6BDC3-F4AC-4BAA-BDD4-99CDB092D5C4}"/>
              </a:ext>
            </a:extLst>
          </p:cNvPr>
          <p:cNvSpPr/>
          <p:nvPr/>
        </p:nvSpPr>
        <p:spPr>
          <a:xfrm>
            <a:off x="4391569" y="2884413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LTS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2FCE8E-3A0D-4253-9597-A388B3FC211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83">
              <a:defRPr/>
            </a:pPr>
            <a:fld id="{E9E6C42D-3C73-654B-9208-A448ACCDDB6A}" type="slidenum">
              <a:rPr lang="en-US" sz="1000">
                <a:solidFill>
                  <a:srgbClr val="000000"/>
                </a:solidFill>
                <a:latin typeface="IBM Plex Sans"/>
              </a:rPr>
              <a:pPr algn="r" defTabSz="685783">
                <a:defRPr/>
              </a:pPr>
              <a:t>27</a:t>
            </a:fld>
            <a:endParaRPr lang="en-US" sz="1000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85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C8E-B5A5-48DA-BCDF-A9A0E700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07" y="259757"/>
            <a:ext cx="8666696" cy="4673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Current, Active LTS, Maintenance LTS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1706B-B67F-4667-8FCA-E5F97EBB794A}"/>
              </a:ext>
            </a:extLst>
          </p:cNvPr>
          <p:cNvSpPr txBox="1"/>
          <p:nvPr/>
        </p:nvSpPr>
        <p:spPr>
          <a:xfrm>
            <a:off x="122507" y="801632"/>
            <a:ext cx="88989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The need for a new version will be considered at the beginning of each year.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New Zowe versions will enter 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current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 release status for six-nine months to allow consumers of Zowe to test, provide feedback and adjust to any changes</a:t>
            </a:r>
            <a:r>
              <a:rPr lang="en-US" altLang="zh-CN" sz="20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 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After current release phase, </a:t>
            </a:r>
            <a:r>
              <a:rPr lang="en-US" sz="20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Zowe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 will move to 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Active LTS 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status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and will be deemed ready by the community for general use. 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Active LTS </a:t>
            </a: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will have additional releases with both fixes and enhancements</a:t>
            </a:r>
            <a:r>
              <a:rPr lang="en-US" altLang="zh-CN" sz="20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.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2000" kern="12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zh-CN" sz="20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Following a period of </a:t>
            </a:r>
            <a:r>
              <a:rPr lang="en-US" altLang="zh-CN" sz="2000" b="1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Active LTS</a:t>
            </a:r>
            <a:r>
              <a:rPr lang="en-US" altLang="zh-CN" sz="2000" i="1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20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the Zowe version will enter </a:t>
            </a:r>
            <a:r>
              <a:rPr lang="en-US" altLang="zh-CN" sz="2000" b="1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Maintenance </a:t>
            </a:r>
            <a:r>
              <a:rPr lang="en-US" altLang="zh-CN" sz="20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for fixes only</a:t>
            </a:r>
            <a:r>
              <a:rPr lang="en-US" altLang="zh-CN" sz="2000" i="1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Arial" panose="020B0604020202020204" pitchFamily="34" charset="0"/>
              </a:rPr>
              <a:t>. 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7A1DD7-1056-4C4C-8D2F-80094CF6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pPr defTabSz="685783">
              <a:defRPr/>
            </a:pPr>
            <a:fld id="{E9E6C42D-3C73-654B-9208-A448ACCDDB6A}" type="slidenum">
              <a:rPr lang="en-US">
                <a:solidFill>
                  <a:srgbClr val="000000"/>
                </a:solidFill>
                <a:latin typeface="IBM Plex Sans"/>
              </a:rPr>
              <a:pPr defTabSz="685783">
                <a:defRPr/>
              </a:pPr>
              <a:t>28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940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C8E-B5A5-48DA-BCDF-A9A0E700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" y="145964"/>
            <a:ext cx="8666696" cy="4673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Current, Active LTS, Maintenance LTS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1706B-B67F-4667-8FCA-E5F97EBB794A}"/>
              </a:ext>
            </a:extLst>
          </p:cNvPr>
          <p:cNvSpPr txBox="1"/>
          <p:nvPr/>
        </p:nvSpPr>
        <p:spPr>
          <a:xfrm>
            <a:off x="16414" y="379651"/>
            <a:ext cx="9127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endPara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The combination of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Active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and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Maintenance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release is designated as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"long-term support”,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which provides two guarantees </a:t>
            </a:r>
          </a:p>
          <a:p>
            <a:pPr marL="685800" lvl="1" indent="-342900" defTabSz="685800">
              <a:buClrTx/>
              <a:buFont typeface="+mj-lt"/>
              <a:buAutoNum type="arabicPeriod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Critical defects will be fixed.  The criteria for what constitutes a critical defect is described on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  <a:hlinkClick r:id="rId2"/>
              </a:rPr>
              <a:t>zowe.org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.</a:t>
            </a:r>
          </a:p>
          <a:p>
            <a:pPr marL="685800" lvl="1" indent="-342900" defTabSz="685800">
              <a:buClrTx/>
              <a:buFont typeface="+mj-lt"/>
              <a:buAutoNum type="arabicPeriod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Extenders who achieve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Zowe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 conformance for the long-term support version will not need to modify their product for it to remain functional when the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Zowe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 community provides distributions within the release or  modification level boundary within the same version.  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The length of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Active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may vary but the total time period of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Active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+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Maintenance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will be at least 24 months.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Production applications should only use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Active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or </a:t>
            </a: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Maintenance LTS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releases due to the contract with extender products remaining functional and the community’s commitment to fix critical defects</a:t>
            </a:r>
            <a:endPara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7A1DD7-1056-4C4C-8D2F-80094CF6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pPr defTabSz="685783">
              <a:defRPr/>
            </a:pPr>
            <a:fld id="{E9E6C42D-3C73-654B-9208-A448ACCDDB6A}" type="slidenum">
              <a:rPr lang="en-US">
                <a:solidFill>
                  <a:srgbClr val="000000"/>
                </a:solidFill>
                <a:latin typeface="IBM Plex Sans"/>
              </a:rPr>
              <a:pPr defTabSz="685783">
                <a:defRPr/>
              </a:pPr>
              <a:t>29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2997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Google Shape;51;p9"/>
          <p:cNvGraphicFramePr/>
          <p:nvPr/>
        </p:nvGraphicFramePr>
        <p:xfrm>
          <a:off x="311700" y="786425"/>
          <a:ext cx="8496550" cy="1288250"/>
        </p:xfrm>
        <a:graphic>
          <a:graphicData uri="http://schemas.openxmlformats.org/drawingml/2006/table">
            <a:tbl>
              <a:tblPr>
                <a:noFill/>
                <a:tableStyleId>{FAE9D7D4-FCE9-4A55-8185-6E2795874F8A}</a:tableStyleId>
              </a:tblPr>
              <a:tblGrid>
                <a:gridCol w="14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88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" sz="4000" b="1" u="none" strike="noStrike" cap="none">
                          <a:solidFill>
                            <a:srgbClr val="1F608B"/>
                          </a:solidFill>
                        </a:rPr>
                        <a:t>4 </a:t>
                      </a:r>
                      <a:endParaRPr sz="40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 sz="1400" u="none" strike="noStrike" cap="none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" sz="4000" b="1" u="none" strike="noStrike" cap="none">
                          <a:solidFill>
                            <a:schemeClr val="accent2"/>
                          </a:solidFill>
                        </a:rPr>
                        <a:t>36</a:t>
                      </a:r>
                      <a:endParaRPr sz="4000" b="1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146"/>
                          </a:solidFill>
                        </a:rPr>
                        <a:t>Supporting Organizations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" sz="4000" b="1" u="none" strike="noStrike" cap="none">
                          <a:solidFill>
                            <a:schemeClr val="accent5"/>
                          </a:solidFill>
                        </a:rPr>
                        <a:t>9</a:t>
                      </a:r>
                      <a:br>
                        <a:rPr lang="en" sz="1600" b="1" u="none" strike="noStrike" cap="none">
                          <a:solidFill>
                            <a:schemeClr val="lt1"/>
                          </a:solidFill>
                        </a:rPr>
                      </a:br>
                      <a:r>
                        <a:rPr lang="en" sz="1400" u="none" strike="noStrike" cap="none">
                          <a:solidFill>
                            <a:srgbClr val="404146"/>
                          </a:solidFill>
                        </a:rPr>
                        <a:t>Hosted Projects</a:t>
                      </a:r>
                      <a:endParaRPr sz="1400" u="none" strike="noStrike" cap="none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" sz="4000" b="1" u="none" strike="noStrike" cap="none">
                          <a:solidFill>
                            <a:srgbClr val="959595"/>
                          </a:solidFill>
                        </a:rPr>
                        <a:t>36</a:t>
                      </a:r>
                      <a:br>
                        <a:rPr lang="en" sz="1600" b="1" u="none" strike="noStrike" cap="none">
                          <a:solidFill>
                            <a:schemeClr val="lt1"/>
                          </a:solidFill>
                        </a:rPr>
                      </a:br>
                      <a:r>
                        <a:rPr lang="en" sz="1400" u="none" strike="noStrike" cap="none">
                          <a:solidFill>
                            <a:srgbClr val="404146"/>
                          </a:solidFill>
                        </a:rPr>
                        <a:t>Mentees Sponsored</a:t>
                      </a:r>
                      <a:endParaRPr sz="4000" b="1" u="none" strike="noStrike" cap="none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" sz="4000" b="1" u="none" strike="noStrike" cap="none">
                          <a:solidFill>
                            <a:schemeClr val="accent5"/>
                          </a:solidFill>
                        </a:rPr>
                        <a:t>100+</a:t>
                      </a:r>
                      <a:br>
                        <a:rPr lang="en" sz="1600" b="1" u="none" strike="noStrike" cap="none">
                          <a:solidFill>
                            <a:schemeClr val="lt1"/>
                          </a:solidFill>
                        </a:rPr>
                      </a:br>
                      <a:r>
                        <a:rPr lang="en" sz="1400" u="none" strike="noStrike" cap="none">
                          <a:solidFill>
                            <a:srgbClr val="404146"/>
                          </a:solidFill>
                        </a:rPr>
                        <a:t>Students Impacted</a:t>
                      </a:r>
                      <a:endParaRPr sz="4000" b="1" u="none" strike="noStrike" cap="none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" sz="4000" b="1" u="none" strike="noStrike" cap="none">
                          <a:solidFill>
                            <a:srgbClr val="CC4125"/>
                          </a:solidFill>
                        </a:rPr>
                        <a:t>200+</a:t>
                      </a:r>
                      <a:br>
                        <a:rPr lang="en" sz="1600" b="1" u="none" strike="noStrike" cap="none">
                          <a:solidFill>
                            <a:schemeClr val="lt1"/>
                          </a:solidFill>
                        </a:rPr>
                      </a:br>
                      <a:r>
                        <a:rPr lang="en" sz="1400" u="none" strike="noStrike" cap="none">
                          <a:solidFill>
                            <a:srgbClr val="404146"/>
                          </a:solidFill>
                        </a:rPr>
                        <a:t>Project Contributors</a:t>
                      </a:r>
                      <a:endParaRPr sz="4000" b="1" u="none" strike="noStrike" cap="none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Open Mainframe Project 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79488"/>
            <a:ext cx="9144003" cy="252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6A0E-FCC0-4D88-BB0A-C18ECC4C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for additional information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2C01E-A6F7-4586-9D72-0C0181FE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" y="566146"/>
            <a:ext cx="8032531" cy="4011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7FFE9-BC51-4097-BC4C-2AC304BD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44" y="1366937"/>
            <a:ext cx="6550572" cy="36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5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LTS Conformance Program</a:t>
            </a: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50" y="394975"/>
            <a:ext cx="2717854" cy="12144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8AE176DF-9B29-8140-8E5B-AC2C6E48E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309753" y="1028700"/>
            <a:ext cx="8524500" cy="26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i="1" dirty="0"/>
              <a:t>Zowe can be used “as delivered” or through plugins and extensions created by clients or 3rd-party vendors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Optional program developed by Zowe community directed towards “extenders”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Guidelines / minimum requirements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Technology Quality Gate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Earned “stamp” of approval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</a:rPr>
              <a:t>What is Conformance?</a:t>
            </a:r>
            <a:endParaRPr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830" y="3454807"/>
            <a:ext cx="5028290" cy="14233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309753" y="1028700"/>
            <a:ext cx="85245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Common functionality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Flexibility, Integration, Interoperability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Encourage, Improve Quality</a:t>
            </a:r>
          </a:p>
          <a:p>
            <a:pPr marL="254000" indent="-254000">
              <a:lnSpc>
                <a:spcPct val="80000"/>
              </a:lnSpc>
            </a:pPr>
            <a:r>
              <a:rPr lang="en" dirty="0"/>
              <a:t>Consistent User Experience</a:t>
            </a:r>
          </a:p>
          <a:p>
            <a:pPr marL="254000" indent="-254000">
              <a:lnSpc>
                <a:spcPct val="80000"/>
              </a:lnSpc>
            </a:pPr>
            <a:endParaRPr lang="en" dirty="0"/>
          </a:p>
          <a:p>
            <a:pPr marL="254000" indent="-254000">
              <a:lnSpc>
                <a:spcPct val="80000"/>
              </a:lnSpc>
            </a:pPr>
            <a:r>
              <a:rPr lang="en" dirty="0"/>
              <a:t>Benefits the PROVIDERS and the CONSUMERS</a:t>
            </a: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1"/>
                </a:solidFill>
              </a:rPr>
              <a:t>Why Conformance?</a:t>
            </a:r>
            <a:endParaRPr sz="2100" b="1">
              <a:solidFill>
                <a:schemeClr val="accent1"/>
              </a:solidFill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345" y="3151304"/>
            <a:ext cx="6994938" cy="1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09753" y="1028700"/>
            <a:ext cx="5487932" cy="1109400"/>
          </a:xfrm>
        </p:spPr>
        <p:txBody>
          <a:bodyPr/>
          <a:lstStyle/>
          <a:p>
            <a:pPr lvl="0"/>
            <a:r>
              <a:rPr lang="en-US" dirty="0"/>
              <a:t>General Program Updates</a:t>
            </a:r>
          </a:p>
          <a:p>
            <a:pPr lvl="1"/>
            <a:r>
              <a:rPr lang="en-US" dirty="0"/>
              <a:t>Test Criteria revised to reflect LTS Features</a:t>
            </a:r>
          </a:p>
          <a:p>
            <a:pPr lvl="1"/>
            <a:r>
              <a:rPr lang="en-US" dirty="0"/>
              <a:t>Test Criteria transitioned to table - checklist format</a:t>
            </a:r>
          </a:p>
          <a:p>
            <a:pPr lvl="1"/>
            <a:r>
              <a:rPr lang="en-US" dirty="0"/>
              <a:t>Test Criteria entries “tagged” with “LTS” #</a:t>
            </a:r>
          </a:p>
          <a:p>
            <a:pPr lvl="1"/>
            <a:r>
              <a:rPr lang="en-US" dirty="0"/>
              <a:t>Test Criteria migrated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Terms and Conditions modified to retain badges</a:t>
            </a:r>
          </a:p>
          <a:p>
            <a:pPr lvl="0"/>
            <a:r>
              <a:rPr lang="en-US" dirty="0"/>
              <a:t>Badge Revision</a:t>
            </a:r>
          </a:p>
          <a:p>
            <a:pPr lvl="1"/>
            <a:r>
              <a:rPr lang="en-US" dirty="0"/>
              <a:t>“2019” discontinued, “V</a:t>
            </a:r>
            <a:r>
              <a:rPr lang="en-US" dirty="0">
                <a:latin typeface="+mn-lt"/>
              </a:rPr>
              <a:t>1</a:t>
            </a:r>
            <a:r>
              <a:rPr lang="en-US" dirty="0"/>
              <a:t>” introduced</a:t>
            </a:r>
          </a:p>
          <a:p>
            <a:pPr lvl="0"/>
            <a:r>
              <a:rPr lang="en-US" dirty="0"/>
              <a:t> Ongoing Continuous Improvement</a:t>
            </a:r>
          </a:p>
          <a:p>
            <a:pPr lvl="1"/>
            <a:r>
              <a:rPr lang="en-US" dirty="0"/>
              <a:t>Web Page / App Store look-and-feel</a:t>
            </a:r>
          </a:p>
          <a:p>
            <a:pPr lvl="1"/>
            <a:r>
              <a:rPr lang="en-US" dirty="0"/>
              <a:t>Incremental badge considerations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LTS Release and Conformance 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34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685" y="550883"/>
            <a:ext cx="2924002" cy="32057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3554" y="1674829"/>
            <a:ext cx="5334070" cy="88175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09752" y="1028700"/>
            <a:ext cx="4283100" cy="3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/>
              <a:t>Elig</a:t>
            </a:r>
            <a:r>
              <a:rPr lang="en-US" dirty="0" err="1"/>
              <a:t>i</a:t>
            </a:r>
            <a:r>
              <a:rPr lang="en" dirty="0"/>
              <a:t>ble Conformant Offerings</a:t>
            </a:r>
            <a:endParaRPr dirty="0"/>
          </a:p>
          <a:p>
            <a:pPr marL="177800" indent="-177800">
              <a:lnSpc>
                <a:spcPct val="80000"/>
              </a:lnSpc>
            </a:pPr>
            <a:r>
              <a:rPr lang="en" sz="1600" dirty="0"/>
              <a:t>New</a:t>
            </a:r>
            <a:endParaRPr sz="1600" dirty="0"/>
          </a:p>
          <a:p>
            <a:pPr marL="177800" indent="-177800">
              <a:lnSpc>
                <a:spcPct val="80000"/>
              </a:lnSpc>
            </a:pPr>
            <a:r>
              <a:rPr lang="en" sz="1600" dirty="0"/>
              <a:t>Existing / 2019 Conformant Apps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>
              <a:lnSpc>
                <a:spcPct val="80000"/>
              </a:lnSpc>
              <a:buNone/>
            </a:pPr>
            <a:r>
              <a:rPr lang="en" dirty="0"/>
              <a:t>4 Steps to Conformance:  </a:t>
            </a:r>
            <a:r>
              <a:rPr lang="en-US" sz="1100" dirty="0">
                <a:hlinkClick r:id="rId4"/>
              </a:rPr>
              <a:t>https://www.openmainframeproject.org/projects/zowe/conformance</a:t>
            </a:r>
            <a:endParaRPr sz="1100" dirty="0"/>
          </a:p>
          <a:p>
            <a:pPr marL="558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dirty="0"/>
              <a:t>PREPARE</a:t>
            </a:r>
            <a:endParaRPr dirty="0"/>
          </a:p>
          <a:p>
            <a:pPr marL="647700" lvl="2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" dirty="0"/>
              <a:t>Review program and test evaluation guide(s)</a:t>
            </a:r>
            <a:endParaRPr dirty="0"/>
          </a:p>
          <a:p>
            <a:pPr marL="558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dirty="0"/>
              <a:t>TEST</a:t>
            </a:r>
            <a:endParaRPr dirty="0"/>
          </a:p>
          <a:p>
            <a:pPr marL="647700" lvl="2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" dirty="0"/>
              <a:t>Confirm “required” entries are satisfied</a:t>
            </a:r>
            <a:endParaRPr dirty="0"/>
          </a:p>
          <a:p>
            <a:pPr marL="558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dirty="0"/>
              <a:t>SUBMIT</a:t>
            </a:r>
            <a:endParaRPr dirty="0"/>
          </a:p>
          <a:p>
            <a:pPr marL="647700" lvl="2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" dirty="0"/>
              <a:t>Email your “official” request</a:t>
            </a:r>
            <a:endParaRPr dirty="0"/>
          </a:p>
          <a:p>
            <a:pPr marL="5588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dirty="0"/>
              <a:t>REVIEW</a:t>
            </a:r>
            <a:endParaRPr dirty="0"/>
          </a:p>
          <a:p>
            <a:pPr marL="647700" lvl="2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" dirty="0"/>
              <a:t>OMP reviews / approves / notifies / issues badges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accent1"/>
                </a:solidFill>
              </a:rPr>
              <a:t>“Any Software Vendor can build Zowe Conformant offerings”</a:t>
            </a:r>
            <a:endParaRPr sz="1800" b="1">
              <a:solidFill>
                <a:schemeClr val="accent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309753" y="1028700"/>
            <a:ext cx="8524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SzPts val="1700"/>
              <a:buNone/>
            </a:pPr>
            <a:r>
              <a:rPr lang="en" sz="1700" dirty="0"/>
              <a:t>(6) API-ML, (6) App Framework, (16) CLI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  <a:hlinkClick r:id="rId3"/>
              </a:rPr>
              <a:t>2019 Conformant Apps </a:t>
            </a:r>
            <a:endParaRPr sz="2100" b="1" dirty="0">
              <a:solidFill>
                <a:schemeClr val="accent1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171" y="1423780"/>
            <a:ext cx="8058150" cy="435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850" y="232225"/>
            <a:ext cx="4142401" cy="9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71" y="1859550"/>
            <a:ext cx="3984374" cy="873018"/>
          </a:xfrm>
          <a:prstGeom prst="rect">
            <a:avLst/>
          </a:prstGeom>
          <a:ln w="38100" cmpd="sng"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53" y="3184804"/>
            <a:ext cx="3860956" cy="124203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3" y="2042072"/>
            <a:ext cx="4238585" cy="213652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204177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09753" y="1028700"/>
            <a:ext cx="8524500" cy="3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/>
              <a:t>Are you building service APIs?</a:t>
            </a:r>
            <a:endParaRPr dirty="0"/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/>
              <a:t>Are you planning a Zowe Web UI Plugin?</a:t>
            </a:r>
            <a:endParaRPr dirty="0"/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/>
              <a:t>Are you planning a Zowe CLI Plugin?</a:t>
            </a:r>
            <a:endParaRPr dirty="0"/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/>
              <a:t>Let’s be sure you can earn your “</a:t>
            </a:r>
            <a:r>
              <a:rPr lang="en" dirty="0">
                <a:latin typeface="+mj-lt"/>
              </a:rPr>
              <a:t>V1</a:t>
            </a:r>
            <a:r>
              <a:rPr lang="en" dirty="0"/>
              <a:t>” LTS badge!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Tips for achieving Day </a:t>
            </a:r>
            <a:r>
              <a:rPr lang="en-US" dirty="0">
                <a:latin typeface="+mj-lt"/>
              </a:rPr>
              <a:t>1</a:t>
            </a:r>
            <a:r>
              <a:rPr lang="en-US" dirty="0"/>
              <a:t> Conformance: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" dirty="0"/>
              <a:t>Review the conformance program details now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" dirty="0"/>
              <a:t>Print the Test Criteria Form(s)   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" dirty="0"/>
              <a:t>Include all “required” entries in your (technical) </a:t>
            </a:r>
            <a:r>
              <a:rPr lang="en-US" dirty="0"/>
              <a:t>plans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" dirty="0"/>
              <a:t>Target a “submit-for-conformance” date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" dirty="0"/>
              <a:t>Contact OMP or #Zowe Onboarding (Slack Channel) </a:t>
            </a:r>
            <a:r>
              <a:rPr lang="en" i="1" dirty="0"/>
              <a:t>if you need assistance</a:t>
            </a:r>
            <a:endParaRPr i="1" dirty="0"/>
          </a:p>
          <a:p>
            <a:pPr marL="177800" lvl="0" indent="-635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09753" y="413483"/>
            <a:ext cx="8524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" sz="2100" b="1" dirty="0">
                <a:solidFill>
                  <a:schemeClr val="accent1"/>
                </a:solidFill>
              </a:rPr>
              <a:t>Plan for “</a:t>
            </a:r>
            <a:r>
              <a:rPr lang="en" sz="2100" b="1" dirty="0">
                <a:solidFill>
                  <a:schemeClr val="accent1"/>
                </a:solidFill>
                <a:latin typeface="+mj-lt"/>
              </a:rPr>
              <a:t>V1</a:t>
            </a:r>
            <a:r>
              <a:rPr lang="en" sz="2100" b="1" dirty="0">
                <a:solidFill>
                  <a:schemeClr val="accent1"/>
                </a:solidFill>
              </a:rPr>
              <a:t>” LTS Conformance</a:t>
            </a:r>
            <a:endParaRPr sz="2100" b="1" dirty="0">
              <a:solidFill>
                <a:schemeClr val="accent1"/>
              </a:solidFill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775" y="357100"/>
            <a:ext cx="23812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/>
              <a:t>Zowe Features Here and Beyond, Enterprise and Production Ready</a:t>
            </a:r>
            <a:endParaRPr sz="310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50" y="394975"/>
            <a:ext cx="2717854" cy="12144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FC13FE-177E-294D-9D2C-90A7509EB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C8EA7E-549E-49BE-AAED-C0A1DEBA405E}"/>
              </a:ext>
            </a:extLst>
          </p:cNvPr>
          <p:cNvSpPr/>
          <p:nvPr/>
        </p:nvSpPr>
        <p:spPr>
          <a:xfrm>
            <a:off x="5958590" y="1806315"/>
            <a:ext cx="2876404" cy="229381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Zowe enterprise and production ready?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648A26-FA8B-44D4-8B04-4C4E66B481B6}"/>
              </a:ext>
            </a:extLst>
          </p:cNvPr>
          <p:cNvSpPr txBox="1">
            <a:spLocks/>
          </p:cNvSpPr>
          <p:nvPr/>
        </p:nvSpPr>
        <p:spPr>
          <a:xfrm>
            <a:off x="204697" y="1299946"/>
            <a:ext cx="528770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700" dirty="0"/>
              <a:t>The success of Zowe rests on </a:t>
            </a:r>
          </a:p>
          <a:p>
            <a:pPr marL="0" indent="0">
              <a:buFont typeface="Arial"/>
              <a:buNone/>
            </a:pPr>
            <a:endParaRPr lang="en-US" sz="2700" dirty="0"/>
          </a:p>
          <a:p>
            <a:pPr marL="557213" indent="-557213">
              <a:buFont typeface="Arial"/>
              <a:buAutoNum type="arabicParenR"/>
            </a:pPr>
            <a:r>
              <a:rPr lang="en-US" sz="2700" dirty="0"/>
              <a:t>Customers and offerings built on top of Zowe to service, support, and trust Zowe as an enterprise ready platform to deploy and use</a:t>
            </a:r>
          </a:p>
          <a:p>
            <a:pPr marL="557213" indent="-557213">
              <a:buFont typeface="Arial"/>
              <a:buAutoNum type="arabicParenR"/>
            </a:pPr>
            <a:endParaRPr lang="en-US" sz="2700" dirty="0"/>
          </a:p>
          <a:p>
            <a:pPr marL="557213" indent="-557213">
              <a:buFont typeface="Arial" panose="020B0604020202020204" pitchFamily="34" charset="0"/>
              <a:buAutoNum type="arabicParenR"/>
            </a:pPr>
            <a:r>
              <a:rPr lang="en-US" sz="2700" dirty="0"/>
              <a:t>Vendor offerings built on top of Zowe to drive footprint and grow Zowe surface area</a:t>
            </a:r>
          </a:p>
          <a:p>
            <a:pPr marL="557213" indent="-557213">
              <a:buFont typeface="Arial"/>
              <a:buAutoNum type="arabicParenR"/>
            </a:pP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3C2DE9-0E65-4568-A249-0AD2B67EEA4F}"/>
              </a:ext>
            </a:extLst>
          </p:cNvPr>
          <p:cNvSpPr txBox="1">
            <a:spLocks/>
          </p:cNvSpPr>
          <p:nvPr/>
        </p:nvSpPr>
        <p:spPr>
          <a:xfrm>
            <a:off x="6033099" y="2037543"/>
            <a:ext cx="2801895" cy="24691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/>
              <a:t>Security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/>
              <a:t>Resilience/Scaling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/>
              <a:t>Serviceability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1CF5B0-BE3F-4979-9142-B625C733EE8A}"/>
              </a:ext>
            </a:extLst>
          </p:cNvPr>
          <p:cNvSpPr txBox="1">
            <a:spLocks/>
          </p:cNvSpPr>
          <p:nvPr/>
        </p:nvSpPr>
        <p:spPr>
          <a:xfrm>
            <a:off x="6033099" y="1043371"/>
            <a:ext cx="243459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</a:rPr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92512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" sz="2700"/>
              <a:t>Mainframe-centric projects hosted</a:t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0" y="4717774"/>
            <a:ext cx="9144000" cy="425726"/>
          </a:xfrm>
          <a:prstGeom prst="rect">
            <a:avLst/>
          </a:prstGeom>
          <a:solidFill>
            <a:schemeClr val="accent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about all Open Mainframe projects at </a:t>
            </a:r>
            <a:r>
              <a:rPr lang="en" sz="1800" b="0" i="0" u="sng" strike="noStrike" cap="non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https://www.openmainframeproject.org/projects</a:t>
            </a:r>
            <a:r>
              <a:rPr lang="en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0"/>
          <p:cNvGrpSpPr/>
          <p:nvPr/>
        </p:nvGrpSpPr>
        <p:grpSpPr>
          <a:xfrm>
            <a:off x="268488" y="1197413"/>
            <a:ext cx="8723115" cy="3422819"/>
            <a:chOff x="420888" y="1197413"/>
            <a:chExt cx="8723115" cy="3422819"/>
          </a:xfrm>
        </p:grpSpPr>
        <p:grpSp>
          <p:nvGrpSpPr>
            <p:cNvPr id="62" name="Google Shape;62;p10"/>
            <p:cNvGrpSpPr/>
            <p:nvPr/>
          </p:nvGrpSpPr>
          <p:grpSpPr>
            <a:xfrm>
              <a:off x="420888" y="1197413"/>
              <a:ext cx="8594773" cy="3422819"/>
              <a:chOff x="420888" y="1197413"/>
              <a:chExt cx="8594773" cy="3422819"/>
            </a:xfrm>
          </p:grpSpPr>
          <p:grpSp>
            <p:nvGrpSpPr>
              <p:cNvPr id="63" name="Google Shape;63;p10"/>
              <p:cNvGrpSpPr/>
              <p:nvPr/>
            </p:nvGrpSpPr>
            <p:grpSpPr>
              <a:xfrm>
                <a:off x="420888" y="1197413"/>
                <a:ext cx="5639769" cy="3422819"/>
                <a:chOff x="420888" y="1197413"/>
                <a:chExt cx="5639769" cy="3422819"/>
              </a:xfrm>
            </p:grpSpPr>
            <p:pic>
              <p:nvPicPr>
                <p:cNvPr id="64" name="Google Shape;64;p1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301407" y="3650931"/>
                  <a:ext cx="2682626" cy="969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" name="Google Shape;65;p1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86836" y="2696393"/>
                  <a:ext cx="2575099" cy="638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" name="Google Shape;66;p1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20888" y="3750806"/>
                  <a:ext cx="2634370" cy="7695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" name="Google Shape;67;p1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224782" y="1197413"/>
                  <a:ext cx="2835875" cy="1136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" name="Google Shape;68;p10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57200" y="1362002"/>
                  <a:ext cx="2634374" cy="828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" name="Google Shape;69;p1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3287391" y="2769230"/>
                  <a:ext cx="2710658" cy="492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0" name="Google Shape;70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377335" y="1412665"/>
                <a:ext cx="2638326" cy="727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" name="Google Shape;71;p1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82226" y="2723980"/>
              <a:ext cx="2861777" cy="583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0500" y="3624050"/>
            <a:ext cx="2229396" cy="9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Zowe secure?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943428"/>
            <a:ext cx="8369400" cy="3860121"/>
          </a:xfrm>
        </p:spPr>
        <p:txBody>
          <a:bodyPr/>
          <a:lstStyle/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SSO support for all Zowe components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Interactive support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API support via JWT tokens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TLS1.2+/HTTPS support end-to-end for all Zowe components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/>
              <a:t>SAF-based access </a:t>
            </a:r>
            <a:r>
              <a:rPr lang="en-US" sz="1800" dirty="0">
                <a:solidFill>
                  <a:schemeClr val="tx1"/>
                </a:solidFill>
              </a:rPr>
              <a:t>for all Zowe components</a:t>
            </a:r>
            <a:endParaRPr lang="en-US" sz="1800" dirty="0"/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/>
              <a:t>ESM neutrality with coverage for RACF, Top Secret, and ACF2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MFA support for Application Framework and coming very soon for CLI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/>
              <a:t>RBAC support </a:t>
            </a:r>
            <a:r>
              <a:rPr lang="en-US" sz="1800" dirty="0">
                <a:solidFill>
                  <a:schemeClr val="tx1"/>
                </a:solidFill>
              </a:rPr>
              <a:t>for Application Framework 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400" dirty="0">
                <a:solidFill>
                  <a:schemeClr val="tx1"/>
                </a:solidFill>
              </a:rPr>
              <a:t>API calls and arguments supporting RBAC checks for application framework plug-ins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File system security for RBAC meta-data for application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3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Zowe resilient </a:t>
            </a:r>
            <a:r>
              <a:rPr lang="en-US"/>
              <a:t>and scalable?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Inherent stateless design for API Mediation Layer and CLI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Failover and sysplex state synchronization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planned for Q3 for Application Framework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Docker container support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planned for Q3 for all z/OS components*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r>
              <a:rPr lang="en-US" sz="1600" dirty="0"/>
              <a:t>* Excepting ZSS micro services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2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Zowe serviceable?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See LTSR and CUPIDS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API support for viewing log output and setting log trace level dynamically</a:t>
            </a:r>
          </a:p>
          <a:p>
            <a:pPr marL="635000" lvl="1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Supported in Application Framework and CLI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29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Get involved!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Open Mainframe projects and contacts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765650" y="606750"/>
            <a:ext cx="52554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Lead: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James Caffrey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Repo: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https://github.com/OpenMainframeproject/ade</a:t>
            </a:r>
            <a:r>
              <a:rPr lang="en" sz="1700"/>
              <a:t> 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Lead: 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John Arwe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Repo: </a:t>
            </a:r>
            <a:r>
              <a:rPr lang="en" sz="1700" u="sng">
                <a:solidFill>
                  <a:schemeClr val="hlink"/>
                </a:solidFill>
                <a:hlinkClick r:id="rId6"/>
              </a:rPr>
              <a:t>https://github.com/openmainframeproject/atompkg-language-zvm-asm</a:t>
            </a:r>
            <a:r>
              <a:rPr lang="en" sz="1700"/>
              <a:t> 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700"/>
              <a:t>L</a:t>
            </a:r>
            <a:r>
              <a:rPr lang="en" sz="1600"/>
              <a:t>ead: 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Klaus Egeler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Repo: </a:t>
            </a:r>
            <a:r>
              <a:rPr lang="en" sz="1600" u="sng">
                <a:solidFill>
                  <a:schemeClr val="hlink"/>
                </a:solidFill>
                <a:hlinkClick r:id="rId8"/>
              </a:rPr>
              <a:t>https://github.com/openmainframeproject/tersedecompress</a:t>
            </a:r>
            <a:r>
              <a:rPr lang="en" sz="1600"/>
              <a:t> 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600"/>
              <a:t>Lead: </a:t>
            </a:r>
            <a:r>
              <a:rPr lang="en" sz="1600" u="sng">
                <a:solidFill>
                  <a:schemeClr val="hlink"/>
                </a:solidFill>
                <a:hlinkClick r:id="rId9"/>
              </a:rPr>
              <a:t>Robert Dahlberg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600"/>
              <a:t>Landing Page: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https://www.openmainframeproject.org/projects/mentorship-program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700"/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4457" y="1705963"/>
            <a:ext cx="2835875" cy="1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7550" y="795702"/>
            <a:ext cx="2634374" cy="8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4451" y="2942938"/>
            <a:ext cx="3074400" cy="8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8125" y="4095174"/>
            <a:ext cx="3387048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Few Ways to Participate</a:t>
            </a:r>
            <a:endParaRPr/>
          </a:p>
        </p:txBody>
      </p:sp>
      <p:graphicFrame>
        <p:nvGraphicFramePr>
          <p:cNvPr id="183" name="Google Shape;183;p24"/>
          <p:cNvGraphicFramePr/>
          <p:nvPr/>
        </p:nvGraphicFramePr>
        <p:xfrm>
          <a:off x="311700" y="1175450"/>
          <a:ext cx="8443200" cy="3205150"/>
        </p:xfrm>
        <a:graphic>
          <a:graphicData uri="http://schemas.openxmlformats.org/drawingml/2006/table">
            <a:tbl>
              <a:tblPr>
                <a:noFill/>
                <a:tableStyleId>{FAE9D7D4-FCE9-4A55-8185-6E2795874F8A}</a:tableStyleId>
              </a:tblPr>
              <a:tblGrid>
                <a:gridCol w="28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8375">
                <a:tc>
                  <a:txBody>
                    <a:bodyPr/>
                    <a:lstStyle/>
                    <a:p>
                      <a:pPr marL="4762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sng" strike="noStrike" cap="none">
                          <a:solidFill>
                            <a:srgbClr val="FFFFFF"/>
                          </a:solidFill>
                          <a:hlinkClick r:id="rId3"/>
                        </a:rPr>
                        <a:t>Subscribe</a:t>
                      </a: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to Open Mainframe Project Mailing Lists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sng" strike="noStrike" cap="none">
                          <a:solidFill>
                            <a:srgbClr val="FFFFFF"/>
                          </a:solidFill>
                          <a:hlinkClick r:id="rId4"/>
                        </a:rPr>
                        <a:t>Attend</a:t>
                      </a: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</a:rPr>
                        <a:t> Upcoming Mainframe Events</a:t>
                      </a: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</a:rPr>
                        <a:t>Get the </a:t>
                      </a: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r:id="rId5"/>
                        </a:rPr>
                        <a:t>latest</a:t>
                      </a:r>
                      <a:r>
                        <a:rPr lang="en" sz="1400" b="1" u="sng" strike="noStrike" cap="none">
                          <a:solidFill>
                            <a:srgbClr val="FFFFFF"/>
                          </a:solidFill>
                          <a:hlinkClick r:id="rId5"/>
                        </a:rPr>
                        <a:t> development updates</a:t>
                      </a: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</a:rPr>
                        <a:t> from the technical communities</a:t>
                      </a: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6775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</a:rPr>
                        <a:t>Engage in the discussion on </a:t>
                      </a:r>
                      <a:r>
                        <a:rPr lang="en" sz="1400" b="1" u="sng" strike="noStrike" cap="none">
                          <a:solidFill>
                            <a:schemeClr val="lt1"/>
                          </a:solidFill>
                          <a:hlinkClick r:id="rId6"/>
                        </a:rPr>
                        <a:t>Slack</a:t>
                      </a: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</a:rPr>
                        <a:t>Start or join a local Open Mainframe </a:t>
                      </a:r>
                      <a:r>
                        <a:rPr lang="en" sz="1400" b="1" u="sng" strike="noStrike" cap="none">
                          <a:solidFill>
                            <a:srgbClr val="FFFFFF"/>
                          </a:solidFill>
                          <a:hlinkClick r:id="rId7"/>
                        </a:rPr>
                        <a:t>Meetup</a:t>
                      </a: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sng" strike="noStrike" cap="none">
                          <a:solidFill>
                            <a:srgbClr val="FFFFFF"/>
                          </a:solidFill>
                          <a:hlinkClick r:id="rId8"/>
                        </a:rPr>
                        <a:t>Participate</a:t>
                      </a: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</a:rPr>
                        <a:t> in the Forums</a:t>
                      </a: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0A1C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4" name="Google Shape;184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9500" y="3366638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60875" y="3372200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8550" y="1736863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69500" y="1731300"/>
            <a:ext cx="458100" cy="4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4"/>
          <p:cNvGrpSpPr/>
          <p:nvPr/>
        </p:nvGrpSpPr>
        <p:grpSpPr>
          <a:xfrm>
            <a:off x="3160875" y="1736863"/>
            <a:ext cx="458100" cy="458100"/>
            <a:chOff x="5543950" y="-12"/>
            <a:chExt cx="458100" cy="458100"/>
          </a:xfrm>
        </p:grpSpPr>
        <p:sp>
          <p:nvSpPr>
            <p:cNvPr id="189" name="Google Shape;189;p24"/>
            <p:cNvSpPr/>
            <p:nvPr/>
          </p:nvSpPr>
          <p:spPr>
            <a:xfrm>
              <a:off x="5543950" y="-12"/>
              <a:ext cx="458100" cy="45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0" name="Google Shape;190;p2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543950" y="54075"/>
              <a:ext cx="458100" cy="349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8550" y="3372188"/>
            <a:ext cx="458100" cy="45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421175" y="3586700"/>
            <a:ext cx="412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us on LinkedIn at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https://www.linkedin.com/company/the-open-mainframe-project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5463037" y="3586706"/>
            <a:ext cx="3052125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us on Twitter at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https://twitter.com/OpenMFProject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369" y="1387537"/>
            <a:ext cx="4025476" cy="1826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Make sure you are follow us on social!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47224" y="1216208"/>
            <a:ext cx="3283750" cy="216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4553850" y="1643176"/>
            <a:ext cx="41856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ctrTitle"/>
          </p:nvPr>
        </p:nvSpPr>
        <p:spPr>
          <a:xfrm>
            <a:off x="4553850" y="1643176"/>
            <a:ext cx="41856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6331300" y="988650"/>
            <a:ext cx="26721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900"/>
              <a:t>Supporting a strong open source ecosystem on mainframe is crucial to sustainability. The Open Mainframe Landscape is key to identifying and understanding the dynamics.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600"/>
              <a:t>Visit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https://l.openmainframeproject.org</a:t>
            </a:r>
            <a:r>
              <a:rPr lang="en" sz="1600"/>
              <a:t> to learn more. </a:t>
            </a:r>
            <a:endParaRPr sz="1400"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Showcasing the commercial ecosystem building from Open Mainframe Project hosted project</a:t>
            </a:r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00" y="1160550"/>
            <a:ext cx="6267500" cy="3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dirty="0"/>
              <a:t>Intro: What is Zowe?</a:t>
            </a:r>
            <a:endParaRPr sz="3100" dirty="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50" y="394975"/>
            <a:ext cx="2717854" cy="12144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86298AA-E99F-EE41-99DA-BE17AF213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Zowe?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Zowe is a Linux Foundation open source software project 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Zowe was released to the world in February of 2019 with initial contributions from Broadcom, IBM, and Rocket Software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The impetus for Zowe was the need for an open, modern and standard platform for application development on the mainframe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and curated set of user and programmatic interfaces</a:t>
            </a:r>
          </a:p>
        </p:txBody>
      </p:sp>
    </p:spTree>
    <p:extLst>
      <p:ext uri="{BB962C8B-B14F-4D97-AF65-F5344CB8AC3E}">
        <p14:creationId xmlns:p14="http://schemas.microsoft.com/office/powerpoint/2010/main" val="255204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200" dirty="0">
                <a:latin typeface="Gill Sans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dirty="0">
                <a:latin typeface="Gill Sans" panose="020B0604020202020204" charset="0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7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66F8B0CAC4944B54E4FE62E1853FF" ma:contentTypeVersion="13" ma:contentTypeDescription="Create a new document." ma:contentTypeScope="" ma:versionID="c0144efe8435d8d2a41eb877ff779f3d">
  <xsd:schema xmlns:xsd="http://www.w3.org/2001/XMLSchema" xmlns:xs="http://www.w3.org/2001/XMLSchema" xmlns:p="http://schemas.microsoft.com/office/2006/metadata/properties" xmlns:ns3="dc93a766-66e7-40cb-ae91-7d18686f06cb" xmlns:ns4="218ddd80-e909-418b-876b-6da869ab062e" targetNamespace="http://schemas.microsoft.com/office/2006/metadata/properties" ma:root="true" ma:fieldsID="98e515d43d9a7e057d5a8f41d3b12b29" ns3:_="" ns4:_="">
    <xsd:import namespace="dc93a766-66e7-40cb-ae91-7d18686f06cb"/>
    <xsd:import namespace="218ddd80-e909-418b-876b-6da869ab06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3a766-66e7-40cb-ae91-7d18686f06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ddd80-e909-418b-876b-6da869ab06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DFD259-8AF4-4CFA-9594-D45098FC5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3a766-66e7-40cb-ae91-7d18686f06cb"/>
    <ds:schemaRef ds:uri="218ddd80-e909-418b-876b-6da869ab0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6FB3BA-9F7C-4CD8-B3AB-262CEFAAFD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54B724-95FE-4227-A509-89C0BE1650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218ddd80-e909-418b-876b-6da869ab062e"/>
    <ds:schemaRef ds:uri="dc93a766-66e7-40cb-ae91-7d18686f06c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2902</Words>
  <Application>Microsoft Macintosh PowerPoint</Application>
  <PresentationFormat>On-screen Show (16:9)</PresentationFormat>
  <Paragraphs>544</Paragraphs>
  <Slides>48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Arial</vt:lpstr>
      <vt:lpstr>Wingdings</vt:lpstr>
      <vt:lpstr>IBM Plex Sans</vt:lpstr>
      <vt:lpstr>Gill Sans</vt:lpstr>
      <vt:lpstr>Office Theme</vt:lpstr>
      <vt:lpstr> Zowe Overview</vt:lpstr>
      <vt:lpstr>Agenda</vt:lpstr>
      <vt:lpstr>Open Mainframe Project </vt:lpstr>
      <vt:lpstr>Mainframe-centric projects hosted</vt:lpstr>
      <vt:lpstr>Showcasing the commercial ecosystem building from Open Mainframe Project hosted project</vt:lpstr>
      <vt:lpstr>Intro: What is Zowe?</vt:lpstr>
      <vt:lpstr>What is Zowe?</vt:lpstr>
      <vt:lpstr>What is Zowe?</vt:lpstr>
      <vt:lpstr>What is Zowe?</vt:lpstr>
      <vt:lpstr>What is Zowe?</vt:lpstr>
      <vt:lpstr>What is Zowe?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Future</vt:lpstr>
      <vt:lpstr>Zowe - Future</vt:lpstr>
      <vt:lpstr>LTS Release Overview</vt:lpstr>
      <vt:lpstr>Packaging/install Delivered </vt:lpstr>
      <vt:lpstr>Zowe Active Long-Term Support </vt:lpstr>
      <vt:lpstr>Current, Active LTS, Maintenance LTS  </vt:lpstr>
      <vt:lpstr>Current, Active LTS, Maintenance LTS   </vt:lpstr>
      <vt:lpstr>Where to go for additional information </vt:lpstr>
      <vt:lpstr>LTS Conformance Program</vt:lpstr>
      <vt:lpstr>What is Conformance?</vt:lpstr>
      <vt:lpstr>Why Conformance?</vt:lpstr>
      <vt:lpstr>LTS Release and Conformance </vt:lpstr>
      <vt:lpstr>“Any Software Vendor can build Zowe Conformant offerings”</vt:lpstr>
      <vt:lpstr>2019 Conformant Apps </vt:lpstr>
      <vt:lpstr>Plan for “V1” LTS Conformance</vt:lpstr>
      <vt:lpstr>Zowe Features Here and Beyond, Enterprise and Production Ready</vt:lpstr>
      <vt:lpstr>How is Zowe enterprise and production ready?</vt:lpstr>
      <vt:lpstr>How is Zowe secure?</vt:lpstr>
      <vt:lpstr>How is Zowe resilient and scalable?</vt:lpstr>
      <vt:lpstr>How is Zowe serviceable?</vt:lpstr>
      <vt:lpstr>Get involved!</vt:lpstr>
      <vt:lpstr>Other Open Mainframe projects and contacts</vt:lpstr>
      <vt:lpstr>A Few Ways to Participate</vt:lpstr>
      <vt:lpstr>Make sure you are follow us on social!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Zowe LTS Release</dc:title>
  <dc:creator>Peter Fandel</dc:creator>
  <cp:lastModifiedBy>Sujay Solomon</cp:lastModifiedBy>
  <cp:revision>27</cp:revision>
  <dcterms:modified xsi:type="dcterms:W3CDTF">2020-07-16T20:03:32Z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0x01010078366F8B0CAC4944B54E4FE62E1853FF</vt:lpwstr>
  </property>
</Properties>
</file>